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0CCD7-4FA1-4B5A-909D-CB04D3D14A8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89BF8-E65F-47C8-8239-BC34F084D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90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297179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79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2" y="8829967"/>
            <a:ext cx="297179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4" y="8829967"/>
            <a:ext cx="297179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98094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05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930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39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39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058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/>
              <a:t>Clicking on the picture will bring up a link for The Hunger Games. Click on the ‘Hunger Games movie trailer #2 (the one with the guards) Since this is a dystopian novel that most kids will know of, it would be a great point of reference for the characteristics of society. </a:t>
            </a:r>
          </a:p>
        </p:txBody>
      </p:sp>
    </p:spTree>
    <p:extLst>
      <p:ext uri="{BB962C8B-B14F-4D97-AF65-F5344CB8AC3E}">
        <p14:creationId xmlns:p14="http://schemas.microsoft.com/office/powerpoint/2010/main" val="838146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952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/>
              <a:t>Clicking on the picture will bring up the link for a trailer of Running Man. The movie is basically the same concept as The Hunger Games--in order to control the population, people are chosen to participate in a game of survival. You can draw the parallel between the stories and talk about recurring themes (ELACC8RL)</a:t>
            </a:r>
          </a:p>
        </p:txBody>
      </p:sp>
    </p:spTree>
    <p:extLst>
      <p:ext uri="{BB962C8B-B14F-4D97-AF65-F5344CB8AC3E}">
        <p14:creationId xmlns:p14="http://schemas.microsoft.com/office/powerpoint/2010/main" val="1139413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/>
              <a:t>Clicking on the picture will bring up a Youtube video of The Twilight Zone episode “The Obsolete Man”. Watch through 6:36—Mr. Wordsworth is a librarian, and is found to be obsolete by the leader and his ‘bureaucracy’. They argue over whether something exists even if the bureaucracy doesn’t believe in it. Point of discussion: “You have no function Mr. Wordsworth. You are an anachronism, like a ghost from another time” Wordsworth (metaphorical name) is found to be obsolete and sentenced to “liquidation” (death)</a:t>
            </a:r>
          </a:p>
        </p:txBody>
      </p:sp>
    </p:spTree>
    <p:extLst>
      <p:ext uri="{BB962C8B-B14F-4D97-AF65-F5344CB8AC3E}">
        <p14:creationId xmlns:p14="http://schemas.microsoft.com/office/powerpoint/2010/main" val="1675225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/>
              <a:t>Clicking on the I,Robot picture will bring up the link to an Amazon.com page. Click on the “play trailer” button to play the trailer of the movie</a:t>
            </a:r>
          </a:p>
        </p:txBody>
      </p:sp>
    </p:spTree>
    <p:extLst>
      <p:ext uri="{BB962C8B-B14F-4D97-AF65-F5344CB8AC3E}">
        <p14:creationId xmlns:p14="http://schemas.microsoft.com/office/powerpoint/2010/main" val="998362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2" y="4415791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/>
              <a:t>Clicking on the picture will bring up a link to the book trailer for “Matched”</a:t>
            </a:r>
          </a:p>
        </p:txBody>
      </p:sp>
    </p:spTree>
    <p:extLst>
      <p:ext uri="{BB962C8B-B14F-4D97-AF65-F5344CB8AC3E}">
        <p14:creationId xmlns:p14="http://schemas.microsoft.com/office/powerpoint/2010/main" val="381683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 sz="5600" b="1" cap="none" baseline="0">
                <a:solidFill>
                  <a:srgbClr val="54EE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lt1"/>
              </a:buClr>
              <a:buFont typeface="Merriweather"/>
              <a:buNone/>
              <a:defRPr sz="2200"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2"/>
              </a:buClr>
              <a:buFont typeface="Merriweather"/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buFont typeface="Merriweather"/>
              <a:buNone/>
              <a:defRPr sz="2000" b="1"/>
            </a:lvl2pPr>
            <a:lvl3pPr rtl="0">
              <a:buFont typeface="Merriweather"/>
              <a:buNone/>
              <a:defRPr sz="1800" b="1"/>
            </a:lvl3pPr>
            <a:lvl4pPr rtl="0">
              <a:buFont typeface="Merriweather"/>
              <a:buNone/>
              <a:defRPr sz="1600" b="1"/>
            </a:lvl4pPr>
            <a:lvl5pPr rtl="0">
              <a:buFont typeface="Merriweather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2"/>
              </a:buClr>
              <a:buFont typeface="Merriweather"/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buFont typeface="Merriweather"/>
              <a:buNone/>
              <a:defRPr sz="2000" b="1"/>
            </a:lvl2pPr>
            <a:lvl3pPr rtl="0">
              <a:buFont typeface="Merriweather"/>
              <a:buNone/>
              <a:defRPr sz="1800" b="1"/>
            </a:lvl3pPr>
            <a:lvl4pPr rtl="0">
              <a:buFont typeface="Merriweather"/>
              <a:buNone/>
              <a:defRPr sz="1600" b="1"/>
            </a:lvl4pPr>
            <a:lvl5pPr rtl="0">
              <a:buFont typeface="Merriweather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50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26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buFont typeface="Merriweather"/>
              <a:buNone/>
              <a:defRPr sz="1400"/>
            </a:lvl1pPr>
            <a:lvl2pPr indent="0" algn="l" rtl="0">
              <a:buFont typeface="Merriweather"/>
              <a:buNone/>
              <a:defRPr sz="1200"/>
            </a:lvl2pPr>
            <a:lvl3pPr indent="0" algn="l" rtl="0">
              <a:buFont typeface="Merriweather"/>
              <a:buNone/>
              <a:defRPr sz="1000"/>
            </a:lvl3pPr>
            <a:lvl4pPr indent="0" algn="l" rtl="0">
              <a:buFont typeface="Merriweather"/>
              <a:buNone/>
              <a:defRPr sz="900"/>
            </a:lvl4pPr>
            <a:lvl5pPr indent="0" algn="l" rtl="0">
              <a:buFont typeface="Merriweather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600"/>
            </a:lvl2pPr>
            <a:lvl3pPr rtl="0">
              <a:defRPr sz="2400"/>
            </a:lvl3pPr>
            <a:lvl4pPr rtl="0">
              <a:defRPr sz="20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rot="-10380000" flipH="1">
            <a:off x="3165475" y="1108074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 rot="-10379999" flipH="1">
            <a:off x="8004175" y="5359399"/>
            <a:ext cx="155574" cy="155574"/>
          </a:xfrm>
          <a:prstGeom prst="rtTriangle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chemeClr val="lt2"/>
              </a:buClr>
              <a:buFont typeface="Calibri"/>
              <a:buNone/>
              <a:defRPr sz="2000" b="1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Font typeface="Merriweather"/>
              <a:buNone/>
              <a:defRPr sz="13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dk2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D2EBEE"/>
              </a:buClr>
              <a:buFont typeface="Merriweather"/>
              <a:buNone/>
              <a:defRPr sz="3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77281" y="15081"/>
            <a:ext cx="438943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9525" y="-7937"/>
            <a:ext cx="9163050" cy="1041401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381500" y="-7937"/>
            <a:ext cx="4762500" cy="638175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Merriweather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D2EBEE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-29326" y="-14808"/>
            <a:ext cx="9198219" cy="1083716"/>
            <a:chOff x="-29322" y="-1971"/>
            <a:chExt cx="9198254" cy="1086266"/>
          </a:xfrm>
        </p:grpSpPr>
        <p:sp>
          <p:nvSpPr>
            <p:cNvPr id="17" name="Shape 17"/>
            <p:cNvSpPr/>
            <p:nvPr/>
          </p:nvSpPr>
          <p:spPr>
            <a:xfrm rot="-164307">
              <a:off x="-19044" y="216549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>
              <a:solidFill>
                <a:srgbClr val="33B7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rot="-164308">
              <a:off x="-14309" y="290002"/>
              <a:ext cx="9175811" cy="530351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990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Dystopian Literature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06" name="Shape 106"/>
          <p:cNvSpPr/>
          <p:nvPr/>
        </p:nvSpPr>
        <p:spPr>
          <a:xfrm>
            <a:off x="4419600" y="32766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419600" y="32766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895600" y="2743200"/>
            <a:ext cx="3352800" cy="2135188"/>
          </a:xfrm>
          <a:prstGeom prst="rect">
            <a:avLst/>
          </a:prstGeom>
        </p:spPr>
      </p:pic>
      <p:sp>
        <p:nvSpPr>
          <p:cNvPr id="109" name="Shape 109"/>
          <p:cNvSpPr txBox="1"/>
          <p:nvPr/>
        </p:nvSpPr>
        <p:spPr>
          <a:xfrm>
            <a:off x="1066800" y="5410200"/>
            <a:ext cx="7543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All in all, we’re just another brick in the wall…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Dystopian Protagonist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Often feels trapped and is struggling to escape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Questions the existing society and political systems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Believes or feels that something is terribly wrong with society in which he or she lives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Helps the audience recognize the negative aspects of the dystopian world through his or her perspective 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10200" y="1905000"/>
            <a:ext cx="2619375" cy="1743075"/>
          </a:xfrm>
          <a:prstGeom prst="rect">
            <a:avLst/>
          </a:prstGeom>
        </p:spPr>
      </p:pic>
      <p:pic>
        <p:nvPicPr>
          <p:cNvPr id="178" name="Shape 17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248400" y="39624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Optional discussion questions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Why would an author choose to write a novel about a futuristic society with serious and sometimes dangerous faults?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What current trends, or ideas, exist in our world today that the author might be thinking of when writing this type of story? 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What benefits do dystopian stories lend to you and your world?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What is a Utopia?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 place, state, or condition that is ideally perfect in respect of politics, laws, customs, and conditions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253037" y="2259013"/>
            <a:ext cx="3890962" cy="2539999"/>
          </a:xfrm>
          <a:prstGeom prst="rect">
            <a:avLst/>
          </a:prstGeom>
        </p:spPr>
      </p:pic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253037" y="2259013"/>
            <a:ext cx="3890961" cy="25400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What is a Dystopia?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4038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Futuristic, imagined universe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Oppressive societal control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Perfect society is maintained through corporate, bureaucratic, technological, moral, or totalitarian control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Dystopian literature criticizes current trends, norms, or political systems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419600" y="1524000"/>
            <a:ext cx="2590800" cy="1822450"/>
          </a:xfrm>
          <a:prstGeom prst="rect">
            <a:avLst/>
          </a:prstGeom>
        </p:spPr>
      </p:pic>
      <p:pic>
        <p:nvPicPr>
          <p:cNvPr id="125" name="Shape 1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677025" y="2819400"/>
            <a:ext cx="2466975" cy="1847850"/>
          </a:xfrm>
          <a:prstGeom prst="rect">
            <a:avLst/>
          </a:prstGeom>
        </p:spPr>
      </p:pic>
      <p:pic>
        <p:nvPicPr>
          <p:cNvPr id="126" name="Shape 12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086600" y="457200"/>
            <a:ext cx="2043113" cy="2209800"/>
          </a:xfrm>
          <a:prstGeom prst="rect">
            <a:avLst/>
          </a:prstGeom>
        </p:spPr>
      </p:pic>
      <p:pic>
        <p:nvPicPr>
          <p:cNvPr id="127" name="Shape 12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6019800" y="4953000"/>
            <a:ext cx="2847975" cy="1543049"/>
          </a:xfrm>
          <a:prstGeom prst="rect">
            <a:avLst/>
          </a:prstGeom>
        </p:spPr>
      </p:pic>
      <p:pic>
        <p:nvPicPr>
          <p:cNvPr id="128" name="Shape 128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4495800" y="3429000"/>
            <a:ext cx="1822449" cy="2514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Characteristics of Dystopian Society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Propaganda is used to control citizens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Information, independent thought, and freedom are restricted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Figurehead or concept is worshipped by the citizens of the society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Citizens are under constant surveillance and have a fear of the outside world</a:t>
            </a:r>
          </a:p>
          <a:p>
            <a:pPr marL="274320" marR="0" lvl="0" indent="-27432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Citizens live in a dehumanized state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76800" y="1752600"/>
            <a:ext cx="3657599" cy="24383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Characteristics of Dystopian Society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natural world is banished and distrusted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Citizens conform to uniform expectations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Individuality and dissent are bad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Society is an illusion of a perfect utopian world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72000" y="2133600"/>
            <a:ext cx="4191000" cy="34417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Types of Dystopian Controls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Corporate control: 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   One of more of the large corporations control society through products, advertising, and the media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10200" y="1524000"/>
            <a:ext cx="2971800" cy="42830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Bureaucratic Control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0" y="1676400"/>
            <a:ext cx="3657600" cy="396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   Society is controlled by a mindless bureaucracy through a tangle of red tape, relentless regulations, and incompetent government officials 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038600" y="1981200"/>
            <a:ext cx="4762500" cy="29813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Technological Control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Society is controlled by technology—through computers, robots, and/or scientific means</a:t>
            </a:r>
          </a:p>
          <a:p>
            <a:endParaRPr lang="en-US" sz="2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Examples: The Matrix, The Terminator, and I, Robot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495800" y="1371600"/>
            <a:ext cx="4343399" cy="4343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Philosophical/Religious Control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  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Merriweather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   Society is controlled by a philosophical or religious ideology often enforced through a dictatorship or theocratic government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181600" y="1447800"/>
            <a:ext cx="3017838" cy="4832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634</Words>
  <Application>Microsoft Office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Merriweather</vt:lpstr>
      <vt:lpstr>Flow</vt:lpstr>
      <vt:lpstr>Dystopian Literature </vt:lpstr>
      <vt:lpstr>What is a Utopia? </vt:lpstr>
      <vt:lpstr>What is a Dystopia? </vt:lpstr>
      <vt:lpstr>Characteristics of Dystopian Society</vt:lpstr>
      <vt:lpstr>Characteristics of Dystopian Society</vt:lpstr>
      <vt:lpstr>Types of Dystopian Controls</vt:lpstr>
      <vt:lpstr>Bureaucratic Control</vt:lpstr>
      <vt:lpstr>Technological Control</vt:lpstr>
      <vt:lpstr>Philosophical/Religious Control</vt:lpstr>
      <vt:lpstr>Dystopian Protagonist </vt:lpstr>
      <vt:lpstr>Optional 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Literature</dc:title>
  <dc:creator>Colon, Michaela A</dc:creator>
  <cp:lastModifiedBy>Daniel Hazard</cp:lastModifiedBy>
  <cp:revision>2</cp:revision>
  <cp:lastPrinted>2018-01-10T12:26:54Z</cp:lastPrinted>
  <dcterms:modified xsi:type="dcterms:W3CDTF">2018-01-10T14:48:07Z</dcterms:modified>
</cp:coreProperties>
</file>