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7" r:id="rId13"/>
    <p:sldId id="268" r:id="rId14"/>
    <p:sldId id="269" r:id="rId15"/>
    <p:sldId id="273" r:id="rId16"/>
    <p:sldId id="272" r:id="rId17"/>
    <p:sldId id="271" r:id="rId18"/>
    <p:sldId id="270" r:id="rId19"/>
    <p:sldId id="274" r:id="rId20"/>
    <p:sldId id="275" r:id="rId21"/>
    <p:sldId id="276" r:id="rId22"/>
    <p:sldId id="278" r:id="rId23"/>
    <p:sldId id="277" r:id="rId24"/>
    <p:sldId id="280" r:id="rId25"/>
    <p:sldId id="279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4" r:id="rId39"/>
    <p:sldId id="293" r:id="rId40"/>
    <p:sldId id="295" r:id="rId41"/>
    <p:sldId id="296" r:id="rId42"/>
    <p:sldId id="297" r:id="rId43"/>
    <p:sldId id="298" r:id="rId44"/>
    <p:sldId id="299" r:id="rId4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1244" y="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4B72B-F8ED-40CE-A12E-9F436C9BED0C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3E660-C94D-40C7-82FF-4FD896AC06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148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cover/>
      </p:transition>
    </mc:Choice>
    <mc:Fallback xmlns="">
      <p:transition>
        <p:cover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4B72B-F8ED-40CE-A12E-9F436C9BED0C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3E660-C94D-40C7-82FF-4FD896AC06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894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cover/>
      </p:transition>
    </mc:Choice>
    <mc:Fallback xmlns="">
      <p:transition>
        <p:cover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4B72B-F8ED-40CE-A12E-9F436C9BED0C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3E660-C94D-40C7-82FF-4FD896AC06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234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cover/>
      </p:transition>
    </mc:Choice>
    <mc:Fallback xmlns="">
      <p:transition>
        <p:cover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4B72B-F8ED-40CE-A12E-9F436C9BED0C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3E660-C94D-40C7-82FF-4FD896AC06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838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cover/>
      </p:transition>
    </mc:Choice>
    <mc:Fallback xmlns="">
      <p:transition>
        <p:cover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4B72B-F8ED-40CE-A12E-9F436C9BED0C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3E660-C94D-40C7-82FF-4FD896AC06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92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cover/>
      </p:transition>
    </mc:Choice>
    <mc:Fallback xmlns="">
      <p:transition>
        <p:cover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4B72B-F8ED-40CE-A12E-9F436C9BED0C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3E660-C94D-40C7-82FF-4FD896AC06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114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cover/>
      </p:transition>
    </mc:Choice>
    <mc:Fallback xmlns="">
      <p:transition>
        <p:cover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4B72B-F8ED-40CE-A12E-9F436C9BED0C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3E660-C94D-40C7-82FF-4FD896AC06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631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cover/>
      </p:transition>
    </mc:Choice>
    <mc:Fallback xmlns="">
      <p:transition>
        <p:cover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4B72B-F8ED-40CE-A12E-9F436C9BED0C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3E660-C94D-40C7-82FF-4FD896AC06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81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cover/>
      </p:transition>
    </mc:Choice>
    <mc:Fallback xmlns="">
      <p:transition>
        <p:cover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4B72B-F8ED-40CE-A12E-9F436C9BED0C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3E660-C94D-40C7-82FF-4FD896AC06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292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cover/>
      </p:transition>
    </mc:Choice>
    <mc:Fallback xmlns="">
      <p:transition>
        <p:cover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4B72B-F8ED-40CE-A12E-9F436C9BED0C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3E660-C94D-40C7-82FF-4FD896AC06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110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cover/>
      </p:transition>
    </mc:Choice>
    <mc:Fallback xmlns="">
      <p:transition>
        <p:cover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4B72B-F8ED-40CE-A12E-9F436C9BED0C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3E660-C94D-40C7-82FF-4FD896AC06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494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cover/>
      </p:transition>
    </mc:Choice>
    <mc:Fallback xmlns="">
      <p:transition>
        <p:cover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74B72B-F8ED-40CE-A12E-9F436C9BED0C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23E660-C94D-40C7-82FF-4FD896AC06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844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250">
        <p:cover/>
      </p:transition>
    </mc:Choice>
    <mc:Fallback xmlns="">
      <p:transition>
        <p:cover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b="1" dirty="0" smtClean="0"/>
              <a:t>Forgotten Fire </a:t>
            </a:r>
            <a:endParaRPr lang="en-US" sz="7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Discussion Leader 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50021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cover/>
      </p:transition>
    </mc:Choice>
    <mc:Fallback xmlns="">
      <p:transition>
        <p:cover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-304800"/>
            <a:ext cx="8229600" cy="1143000"/>
          </a:xfrm>
        </p:spPr>
        <p:txBody>
          <a:bodyPr/>
          <a:lstStyle/>
          <a:p>
            <a:r>
              <a:rPr lang="en-US" sz="3600" b="1" dirty="0" smtClean="0">
                <a:solidFill>
                  <a:srgbClr val="0070C0"/>
                </a:solidFill>
              </a:rPr>
              <a:t>Summary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457200"/>
            <a:ext cx="8763000" cy="6248400"/>
          </a:xfrm>
        </p:spPr>
        <p:txBody>
          <a:bodyPr>
            <a:noAutofit/>
          </a:bodyPr>
          <a:lstStyle/>
          <a:p>
            <a:r>
              <a:rPr lang="en-US" sz="2400" b="1" dirty="0" err="1" smtClean="0"/>
              <a:t>Vahan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Kenderian</a:t>
            </a:r>
            <a:r>
              <a:rPr lang="en-US" sz="2400" b="1" dirty="0" smtClean="0"/>
              <a:t> born in </a:t>
            </a:r>
            <a:r>
              <a:rPr lang="en-US" sz="2400" b="1" dirty="0" err="1" smtClean="0"/>
              <a:t>Bitlis</a:t>
            </a:r>
            <a:r>
              <a:rPr lang="en-US" sz="2400" b="1" dirty="0" smtClean="0"/>
              <a:t> which is a providence of Turkey (once Armenia)</a:t>
            </a:r>
          </a:p>
          <a:p>
            <a:r>
              <a:rPr lang="en-US" sz="2400" b="1" dirty="0" smtClean="0"/>
              <a:t>Remembers the details and beauty of this city with sensory details on page 3 and 4 </a:t>
            </a:r>
          </a:p>
          <a:p>
            <a:r>
              <a:rPr lang="en-US" sz="2400" b="1" dirty="0" smtClean="0"/>
              <a:t>On page 4, he recalls a superior attitude about the greatness of his hometown</a:t>
            </a:r>
          </a:p>
          <a:p>
            <a:r>
              <a:rPr lang="en-US" sz="2400" b="1" dirty="0" smtClean="0"/>
              <a:t>In 1915, </a:t>
            </a:r>
            <a:r>
              <a:rPr lang="en-US" sz="2400" b="1" dirty="0" err="1" smtClean="0"/>
              <a:t>Vahan</a:t>
            </a:r>
            <a:r>
              <a:rPr lang="en-US" sz="2400" b="1" dirty="0" smtClean="0"/>
              <a:t> was 12 years old (youngest child of one of the wealthiest Armenians in Turkey)</a:t>
            </a:r>
          </a:p>
          <a:p>
            <a:r>
              <a:rPr lang="en-US" sz="2400" b="1" dirty="0" smtClean="0"/>
              <a:t>He grew up with luxuries and never knew what suffering really felt like</a:t>
            </a:r>
          </a:p>
          <a:p>
            <a:r>
              <a:rPr lang="en-US" sz="2400" b="1" dirty="0" smtClean="0"/>
              <a:t>His father does not like his laziness/troublesome behavior and insists that he needs to develop character and discipline because he has a poor attitude</a:t>
            </a:r>
          </a:p>
          <a:p>
            <a:r>
              <a:rPr lang="en-US" sz="2400" b="1" dirty="0" err="1" smtClean="0"/>
              <a:t>Vahan’s</a:t>
            </a:r>
            <a:r>
              <a:rPr lang="en-US" sz="2400" b="1" dirty="0" smtClean="0"/>
              <a:t> father leads by example, and he is honorable and dependable</a:t>
            </a:r>
          </a:p>
          <a:p>
            <a:r>
              <a:rPr lang="en-US" sz="2400" b="1" dirty="0" err="1" smtClean="0"/>
              <a:t>Vahan’s</a:t>
            </a:r>
            <a:r>
              <a:rPr lang="en-US" sz="2400" b="1" dirty="0" smtClean="0"/>
              <a:t> world is sheltered and safe/secure/ Childhood</a:t>
            </a:r>
          </a:p>
          <a:p>
            <a:endParaRPr lang="en-US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2655622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cover/>
      </p:transition>
    </mc:Choice>
    <mc:Fallback xmlns="">
      <p:transition>
        <p:cov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 smtClean="0">
                <a:solidFill>
                  <a:srgbClr val="0070C0"/>
                </a:solidFill>
              </a:rPr>
              <a:t>Vocabulary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4400" b="1" u="sng" dirty="0" smtClean="0"/>
              <a:t>Cobbled</a:t>
            </a:r>
            <a:r>
              <a:rPr lang="en-US" sz="4400" b="1" dirty="0" smtClean="0"/>
              <a:t> page 3 paved with small rounded stones</a:t>
            </a:r>
          </a:p>
          <a:p>
            <a:r>
              <a:rPr lang="en-US" sz="4400" b="1" u="sng" dirty="0" smtClean="0"/>
              <a:t>Blighting</a:t>
            </a:r>
            <a:r>
              <a:rPr lang="en-US" sz="4400" b="1" dirty="0" smtClean="0"/>
              <a:t> page 3 harming, destroying, spoiling</a:t>
            </a:r>
          </a:p>
          <a:p>
            <a:r>
              <a:rPr lang="en-US" sz="4400" b="1" u="sng" dirty="0" err="1" smtClean="0"/>
              <a:t>Madzoon</a:t>
            </a:r>
            <a:r>
              <a:rPr lang="en-US" sz="4400" b="1" dirty="0" smtClean="0"/>
              <a:t> page 3 yogurt product</a:t>
            </a:r>
          </a:p>
          <a:p>
            <a:r>
              <a:rPr lang="en-US" sz="4400" b="1" dirty="0" smtClean="0"/>
              <a:t>Consolation page 5 comfort, support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9180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cover/>
      </p:transition>
    </mc:Choice>
    <mc:Fallback xmlns="">
      <p:transition>
        <p:cov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 smtClean="0">
                <a:solidFill>
                  <a:srgbClr val="0070C0"/>
                </a:solidFill>
              </a:rPr>
              <a:t>Characterization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Direct Characterization</a:t>
            </a:r>
          </a:p>
          <a:p>
            <a:r>
              <a:rPr lang="en-US" b="1" dirty="0" smtClean="0"/>
              <a:t>Page 4 </a:t>
            </a:r>
            <a:r>
              <a:rPr lang="en-US" b="1" dirty="0" err="1" smtClean="0"/>
              <a:t>Vahan</a:t>
            </a:r>
            <a:r>
              <a:rPr lang="en-US" b="1" dirty="0" smtClean="0"/>
              <a:t> </a:t>
            </a:r>
            <a:r>
              <a:rPr lang="en-US" b="1" dirty="0" err="1" smtClean="0"/>
              <a:t>Kenderian</a:t>
            </a:r>
            <a:r>
              <a:rPr lang="en-US" b="1" dirty="0" smtClean="0"/>
              <a:t>- wealthy, 12 years old, youngest, small, stocky, strong, never knew life without </a:t>
            </a:r>
            <a:r>
              <a:rPr lang="en-US" b="1" dirty="0" err="1" smtClean="0"/>
              <a:t>luxery</a:t>
            </a:r>
            <a:r>
              <a:rPr lang="en-US" b="1" dirty="0" smtClean="0"/>
              <a:t>, troublemaker, lazy, poor attitude</a:t>
            </a:r>
          </a:p>
          <a:p>
            <a:pPr marL="0" indent="0">
              <a:buNone/>
            </a:pPr>
            <a:r>
              <a:rPr lang="en-US" b="1" dirty="0" smtClean="0"/>
              <a:t>Indirect Characterization </a:t>
            </a:r>
          </a:p>
          <a:p>
            <a:r>
              <a:rPr lang="en-US" b="1" dirty="0" smtClean="0"/>
              <a:t>Page 5 Threw paper at friends (</a:t>
            </a:r>
            <a:r>
              <a:rPr lang="en-US" b="1" dirty="0" err="1" smtClean="0"/>
              <a:t>Manoosh</a:t>
            </a:r>
            <a:r>
              <a:rPr lang="en-US" b="1" dirty="0" smtClean="0"/>
              <a:t> and </a:t>
            </a:r>
            <a:r>
              <a:rPr lang="en-US" b="1" dirty="0" err="1" smtClean="0"/>
              <a:t>Pattoo</a:t>
            </a:r>
            <a:r>
              <a:rPr lang="en-US" b="1" dirty="0" smtClean="0"/>
              <a:t>)</a:t>
            </a:r>
          </a:p>
          <a:p>
            <a:r>
              <a:rPr lang="en-US" b="1" dirty="0" smtClean="0"/>
              <a:t>Fell asleep at desk, gave a teacher a disrespectful look, skipped school, slacked on chores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601343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cover/>
      </p:transition>
    </mc:Choice>
    <mc:Fallback xmlns="">
      <p:transition>
        <p:cov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 smtClean="0">
                <a:solidFill>
                  <a:srgbClr val="0070C0"/>
                </a:solidFill>
              </a:rPr>
              <a:t>Characterization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3500" b="1" dirty="0" err="1" smtClean="0"/>
              <a:t>Vahan’s</a:t>
            </a:r>
            <a:r>
              <a:rPr lang="en-US" sz="3500" b="1" dirty="0" smtClean="0"/>
              <a:t> Father</a:t>
            </a:r>
          </a:p>
          <a:p>
            <a:r>
              <a:rPr lang="en-US" sz="3500" b="1" dirty="0" smtClean="0"/>
              <a:t>Page 6</a:t>
            </a:r>
          </a:p>
          <a:p>
            <a:r>
              <a:rPr lang="en-US" sz="3500" b="1" dirty="0" smtClean="0"/>
              <a:t>Direct Characterization</a:t>
            </a:r>
          </a:p>
          <a:p>
            <a:r>
              <a:rPr lang="en-US" sz="3500" b="1" dirty="0" smtClean="0"/>
              <a:t>Leads by example</a:t>
            </a:r>
          </a:p>
          <a:p>
            <a:r>
              <a:rPr lang="en-US" sz="3500" b="1" dirty="0" smtClean="0"/>
              <a:t>Honorable</a:t>
            </a:r>
          </a:p>
          <a:p>
            <a:r>
              <a:rPr lang="en-US" sz="3500" b="1" dirty="0" smtClean="0"/>
              <a:t>Hard working</a:t>
            </a:r>
          </a:p>
          <a:p>
            <a:r>
              <a:rPr lang="en-US" sz="3500" b="1" dirty="0" smtClean="0"/>
              <a:t>Helpful and dependable</a:t>
            </a:r>
          </a:p>
          <a:p>
            <a:pPr marL="0" indent="0">
              <a:buNone/>
            </a:pPr>
            <a:r>
              <a:rPr lang="en-US" sz="3500" b="1" dirty="0" smtClean="0"/>
              <a:t>Indirect Characterization</a:t>
            </a:r>
          </a:p>
          <a:p>
            <a:r>
              <a:rPr lang="en-US" sz="3500" b="1" dirty="0" smtClean="0"/>
              <a:t>Page 6 He was a man that others turned to for support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4909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cover/>
      </p:transition>
    </mc:Choice>
    <mc:Fallback xmlns="">
      <p:transition>
        <p:cov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Literary Terms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86400"/>
          </a:xfrm>
        </p:spPr>
        <p:txBody>
          <a:bodyPr>
            <a:normAutofit lnSpcReduction="10000"/>
          </a:bodyPr>
          <a:lstStyle/>
          <a:p>
            <a:r>
              <a:rPr lang="en-US" sz="3600" b="1" dirty="0" smtClean="0"/>
              <a:t>Setting</a:t>
            </a:r>
          </a:p>
          <a:p>
            <a:r>
              <a:rPr lang="en-US" sz="3600" b="1" dirty="0" err="1" smtClean="0"/>
              <a:t>Bitlis</a:t>
            </a:r>
            <a:r>
              <a:rPr lang="en-US" sz="3600" b="1" dirty="0" smtClean="0"/>
              <a:t> (Providence of Turkey)</a:t>
            </a:r>
          </a:p>
          <a:p>
            <a:endParaRPr lang="en-US" sz="3600" b="1" dirty="0"/>
          </a:p>
          <a:p>
            <a:r>
              <a:rPr lang="en-US" sz="3600" b="1" dirty="0" smtClean="0"/>
              <a:t>Foreshadowing</a:t>
            </a:r>
          </a:p>
          <a:p>
            <a:r>
              <a:rPr lang="en-US" sz="3600" b="1" dirty="0" smtClean="0"/>
              <a:t>Page 6-top of 7</a:t>
            </a:r>
          </a:p>
          <a:p>
            <a:r>
              <a:rPr lang="en-US" sz="3600" b="1" dirty="0" smtClean="0"/>
              <a:t>Father tried to open </a:t>
            </a:r>
            <a:r>
              <a:rPr lang="en-US" sz="3600" b="1" dirty="0" err="1" smtClean="0"/>
              <a:t>Vahan’s</a:t>
            </a:r>
            <a:r>
              <a:rPr lang="en-US" sz="3600" b="1" dirty="0" smtClean="0"/>
              <a:t> eyes “beyond the long white wall that surrounded our property…” to the “challenges of the real world.”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160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cover/>
      </p:transition>
    </mc:Choice>
    <mc:Fallback xmlns="">
      <p:transition>
        <p:cov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 smtClean="0">
                <a:solidFill>
                  <a:srgbClr val="0070C0"/>
                </a:solidFill>
              </a:rPr>
              <a:t>Passages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="1" dirty="0" smtClean="0"/>
              <a:t>Page “In </a:t>
            </a:r>
            <a:r>
              <a:rPr lang="en-US" sz="3600" b="1" i="1" dirty="0" smtClean="0"/>
              <a:t>my </a:t>
            </a:r>
            <a:r>
              <a:rPr lang="en-US" sz="3600" b="1" dirty="0" smtClean="0"/>
              <a:t>real world, there would always be this house I loved, the laughter of brothers and sisters, uncles, and cousins. In my real world, I would always belong, and I would always be happy.</a:t>
            </a:r>
          </a:p>
          <a:p>
            <a:endParaRPr lang="en-US" i="1" dirty="0"/>
          </a:p>
          <a:p>
            <a:pPr marL="0" indent="0">
              <a:buNone/>
            </a:pP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571870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cover/>
      </p:transition>
    </mc:Choice>
    <mc:Fallback xmlns="">
      <p:transition>
        <p:cov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 smtClean="0">
                <a:solidFill>
                  <a:srgbClr val="0070C0"/>
                </a:solidFill>
              </a:rPr>
              <a:t>Questions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b="1" dirty="0" smtClean="0"/>
              <a:t>What does this passage indicate?</a:t>
            </a:r>
          </a:p>
          <a:p>
            <a:pPr marL="0" indent="0">
              <a:buNone/>
            </a:pPr>
            <a:endParaRPr lang="en-US" sz="3600" b="1" dirty="0" smtClean="0"/>
          </a:p>
          <a:p>
            <a:pPr marL="0" indent="0">
              <a:buNone/>
            </a:pPr>
            <a:r>
              <a:rPr lang="en-US" sz="3600" b="1" dirty="0" smtClean="0"/>
              <a:t>What does </a:t>
            </a:r>
            <a:r>
              <a:rPr lang="en-US" sz="3600" b="1" dirty="0" err="1" smtClean="0"/>
              <a:t>Vahan’s</a:t>
            </a:r>
            <a:r>
              <a:rPr lang="en-US" sz="3600" b="1" dirty="0" smtClean="0"/>
              <a:t> father want him to do?</a:t>
            </a:r>
          </a:p>
          <a:p>
            <a:pPr marL="0" indent="0">
              <a:buNone/>
            </a:pPr>
            <a:endParaRPr lang="en-US" sz="3600" b="1" dirty="0"/>
          </a:p>
          <a:p>
            <a:pPr marL="0" indent="0">
              <a:buNone/>
            </a:pPr>
            <a:r>
              <a:rPr lang="en-US" sz="3600" b="1" dirty="0" smtClean="0"/>
              <a:t>Why does </a:t>
            </a:r>
            <a:r>
              <a:rPr lang="en-US" sz="3600" b="1" dirty="0" err="1" smtClean="0"/>
              <a:t>Vahan</a:t>
            </a:r>
            <a:r>
              <a:rPr lang="en-US" sz="3600" b="1" dirty="0"/>
              <a:t> </a:t>
            </a:r>
            <a:r>
              <a:rPr lang="en-US" sz="3600" b="1" dirty="0" smtClean="0"/>
              <a:t>not act more honorable like his father desires?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2384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cover/>
      </p:transition>
    </mc:Choice>
    <mc:Fallback xmlns="">
      <p:transition>
        <p:cov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>
                <a:solidFill>
                  <a:srgbClr val="00B050"/>
                </a:solidFill>
              </a:rPr>
              <a:t>Chapter Two </a:t>
            </a:r>
            <a:endParaRPr lang="en-US" sz="6600" b="1" dirty="0">
              <a:solidFill>
                <a:srgbClr val="00B05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Discussion Leader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98890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cover/>
      </p:transition>
    </mc:Choice>
    <mc:Fallback xmlns="">
      <p:transition>
        <p:cover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"/>
            <a:ext cx="8229600" cy="1143000"/>
          </a:xfrm>
        </p:spPr>
        <p:txBody>
          <a:bodyPr/>
          <a:lstStyle/>
          <a:p>
            <a:r>
              <a:rPr lang="en-US" sz="4800" b="1" dirty="0" smtClean="0">
                <a:solidFill>
                  <a:srgbClr val="00B050"/>
                </a:solidFill>
              </a:rPr>
              <a:t>Summary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smtClean="0"/>
              <a:t>Begins with a flashback to </a:t>
            </a:r>
            <a:r>
              <a:rPr lang="en-US" b="1" dirty="0" err="1" smtClean="0"/>
              <a:t>Vahan’s</a:t>
            </a:r>
            <a:r>
              <a:rPr lang="en-US" b="1" dirty="0" smtClean="0"/>
              <a:t> childhood home-shows wealth and luxury</a:t>
            </a:r>
          </a:p>
          <a:p>
            <a:r>
              <a:rPr lang="en-US" b="1" dirty="0" smtClean="0"/>
              <a:t>Introduces family members</a:t>
            </a:r>
          </a:p>
          <a:p>
            <a:r>
              <a:rPr lang="en-US" b="1" dirty="0" smtClean="0"/>
              <a:t>Setting is established 1915 </a:t>
            </a:r>
          </a:p>
          <a:p>
            <a:r>
              <a:rPr lang="en-US" b="1" dirty="0" smtClean="0"/>
              <a:t>Discusses the separation between the Turks and Armenians-different languages, different schools, different churches</a:t>
            </a:r>
          </a:p>
          <a:p>
            <a:r>
              <a:rPr lang="en-US" b="1" dirty="0" smtClean="0"/>
              <a:t>Turks are superior- Armenians must learn language</a:t>
            </a:r>
          </a:p>
          <a:p>
            <a:r>
              <a:rPr lang="en-US" b="1" dirty="0" smtClean="0"/>
              <a:t>Rumors of an Armenian massacre at a near city years before </a:t>
            </a:r>
          </a:p>
          <a:p>
            <a:r>
              <a:rPr lang="en-US" b="1" dirty="0" err="1" smtClean="0"/>
              <a:t>Vahan</a:t>
            </a:r>
            <a:r>
              <a:rPr lang="en-US" b="1" dirty="0" smtClean="0"/>
              <a:t> was not told any of the details </a:t>
            </a:r>
          </a:p>
          <a:p>
            <a:r>
              <a:rPr lang="en-US" b="1" dirty="0" err="1" smtClean="0"/>
              <a:t>Vahan</a:t>
            </a:r>
            <a:r>
              <a:rPr lang="en-US" b="1" dirty="0" smtClean="0"/>
              <a:t> believes that the Turks in </a:t>
            </a:r>
            <a:r>
              <a:rPr lang="en-US" b="1" dirty="0" err="1" smtClean="0"/>
              <a:t>Bitlis</a:t>
            </a:r>
            <a:r>
              <a:rPr lang="en-US" b="1" dirty="0" smtClean="0"/>
              <a:t> are good, but reveals that later finds out that they are the same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598540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cover/>
      </p:transition>
    </mc:Choice>
    <mc:Fallback xmlns="">
      <p:transition>
        <p:cov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 smtClean="0">
                <a:solidFill>
                  <a:srgbClr val="00B050"/>
                </a:solidFill>
              </a:rPr>
              <a:t>Vocabulary 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b="1" dirty="0" smtClean="0"/>
              <a:t>Page 9 </a:t>
            </a:r>
            <a:r>
              <a:rPr lang="en-US" sz="4400" b="1" u="sng" dirty="0" smtClean="0"/>
              <a:t>Suitors</a:t>
            </a:r>
            <a:r>
              <a:rPr lang="en-US" sz="4400" b="1" dirty="0" smtClean="0"/>
              <a:t> (potential marriage proposals/courters)</a:t>
            </a:r>
          </a:p>
          <a:p>
            <a:r>
              <a:rPr lang="en-US" sz="4400" b="1" dirty="0" smtClean="0"/>
              <a:t>Page 10 </a:t>
            </a:r>
            <a:r>
              <a:rPr lang="en-US" sz="4400" b="1" u="sng" dirty="0" smtClean="0"/>
              <a:t>Massacre</a:t>
            </a:r>
            <a:r>
              <a:rPr lang="en-US" sz="4400" b="1" dirty="0" smtClean="0"/>
              <a:t> (mass killing)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6671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cover/>
      </p:transition>
    </mc:Choice>
    <mc:Fallback xmlns="">
      <p:transition>
        <p:cov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>
                <a:solidFill>
                  <a:srgbClr val="FF0000"/>
                </a:solidFill>
              </a:rPr>
              <a:t>Foreword </a:t>
            </a:r>
            <a:endParaRPr lang="en-US" sz="6600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Discussion Leader 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2988520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cover/>
      </p:transition>
    </mc:Choice>
    <mc:Fallback xmlns="">
      <p:transition>
        <p:cov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 smtClean="0">
                <a:solidFill>
                  <a:srgbClr val="00B050"/>
                </a:solidFill>
              </a:rPr>
              <a:t>Characterization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 smtClean="0"/>
              <a:t>Direct Characterization</a:t>
            </a:r>
          </a:p>
          <a:p>
            <a:r>
              <a:rPr lang="en-US" b="1" u="sng" dirty="0" err="1" smtClean="0"/>
              <a:t>Diran</a:t>
            </a:r>
            <a:r>
              <a:rPr lang="en-US" b="1" dirty="0" smtClean="0"/>
              <a:t>: Oldest brother; hardworking; pride of family (page 9)</a:t>
            </a:r>
          </a:p>
          <a:p>
            <a:r>
              <a:rPr lang="en-US" b="1" u="sng" dirty="0" err="1" smtClean="0"/>
              <a:t>Tavel</a:t>
            </a:r>
            <a:r>
              <a:rPr lang="en-US" b="1" dirty="0" smtClean="0"/>
              <a:t>: brother </a:t>
            </a:r>
          </a:p>
          <a:p>
            <a:r>
              <a:rPr lang="en-US" b="1" u="sng" dirty="0" err="1" smtClean="0"/>
              <a:t>Sisak</a:t>
            </a:r>
            <a:r>
              <a:rPr lang="en-US" b="1" dirty="0" smtClean="0"/>
              <a:t>: brother closest in age with </a:t>
            </a:r>
            <a:r>
              <a:rPr lang="en-US" b="1" dirty="0" err="1" smtClean="0"/>
              <a:t>Vahan</a:t>
            </a:r>
            <a:r>
              <a:rPr lang="en-US" b="1" dirty="0" smtClean="0"/>
              <a:t> (shares a room) (page 8)</a:t>
            </a:r>
          </a:p>
          <a:p>
            <a:r>
              <a:rPr lang="en-US" b="1" u="sng" dirty="0" smtClean="0"/>
              <a:t>Uncle </a:t>
            </a:r>
            <a:r>
              <a:rPr lang="en-US" b="1" u="sng" dirty="0" err="1" smtClean="0"/>
              <a:t>Mumpreh</a:t>
            </a:r>
            <a:r>
              <a:rPr lang="en-US" b="1" dirty="0" smtClean="0"/>
              <a:t>: plays piano (page 8)</a:t>
            </a:r>
          </a:p>
          <a:p>
            <a:r>
              <a:rPr lang="en-US" b="1" u="sng" dirty="0" err="1" smtClean="0"/>
              <a:t>Karnig</a:t>
            </a:r>
            <a:r>
              <a:rPr lang="en-US" b="1" dirty="0" smtClean="0"/>
              <a:t>: houseman </a:t>
            </a:r>
          </a:p>
          <a:p>
            <a:r>
              <a:rPr lang="en-US" b="1" u="sng" dirty="0" err="1" smtClean="0"/>
              <a:t>Oskina</a:t>
            </a:r>
            <a:r>
              <a:rPr lang="en-US" b="1" dirty="0" smtClean="0"/>
              <a:t>: sister (helps brothers with chores) indirect</a:t>
            </a:r>
          </a:p>
          <a:p>
            <a:r>
              <a:rPr lang="en-US" b="1" u="sng" dirty="0" err="1" smtClean="0"/>
              <a:t>Armenouhi</a:t>
            </a:r>
            <a:r>
              <a:rPr lang="en-US" b="1" dirty="0" smtClean="0"/>
              <a:t>: sister; pretty; ready for suitors (courting for marriage)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88416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cover/>
      </p:transition>
    </mc:Choice>
    <mc:Fallback xmlns="">
      <p:transition>
        <p:cov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00B050"/>
                </a:solidFill>
              </a:rPr>
              <a:t>Literary Terms</a:t>
            </a:r>
            <a:endParaRPr lang="en-US" sz="5400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u="sng" dirty="0" smtClean="0"/>
              <a:t>Flashback</a:t>
            </a:r>
            <a:r>
              <a:rPr lang="en-US" sz="3600" b="1" dirty="0" smtClean="0"/>
              <a:t>: </a:t>
            </a:r>
          </a:p>
          <a:p>
            <a:r>
              <a:rPr lang="en-US" sz="3600" b="1" dirty="0" smtClean="0"/>
              <a:t>“If I close my eyes I can still see my home…” (page 8)</a:t>
            </a:r>
          </a:p>
          <a:p>
            <a:r>
              <a:rPr lang="en-US" sz="3600" b="1" u="sng" dirty="0" smtClean="0"/>
              <a:t>Foreshadowing</a:t>
            </a:r>
            <a:r>
              <a:rPr lang="en-US" sz="3600" b="1" dirty="0" smtClean="0"/>
              <a:t>:</a:t>
            </a:r>
          </a:p>
          <a:p>
            <a:r>
              <a:rPr lang="en-US" sz="3600" b="1" dirty="0" smtClean="0"/>
              <a:t>(page 10) “I would learn that some of the Turks of Adana were also the Turks of </a:t>
            </a:r>
            <a:r>
              <a:rPr lang="en-US" sz="3600" b="1" dirty="0" err="1" smtClean="0"/>
              <a:t>Bitlis</a:t>
            </a:r>
            <a:r>
              <a:rPr lang="en-US" sz="3600" b="1" dirty="0" smtClean="0"/>
              <a:t>.”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890945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cover/>
      </p:transition>
    </mc:Choice>
    <mc:Fallback xmlns="">
      <p:transition>
        <p:cov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b="1" dirty="0" smtClean="0">
                <a:solidFill>
                  <a:srgbClr val="00B050"/>
                </a:solidFill>
              </a:rPr>
              <a:t>Passages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Page 9 “I did not know we were enemies…”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3338515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cover/>
      </p:transition>
    </mc:Choice>
    <mc:Fallback xmlns="">
      <p:transition>
        <p:cov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 smtClean="0">
                <a:solidFill>
                  <a:srgbClr val="00B050"/>
                </a:solidFill>
              </a:rPr>
              <a:t>Questions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What does </a:t>
            </a:r>
            <a:r>
              <a:rPr lang="en-US" b="1" dirty="0" err="1" smtClean="0"/>
              <a:t>Vahan</a:t>
            </a:r>
            <a:r>
              <a:rPr lang="en-US" b="1" dirty="0" smtClean="0"/>
              <a:t> mean by that statement?</a:t>
            </a:r>
          </a:p>
          <a:p>
            <a:endParaRPr lang="en-US" b="1" dirty="0"/>
          </a:p>
          <a:p>
            <a:r>
              <a:rPr lang="en-US" b="1" dirty="0" smtClean="0"/>
              <a:t>How does </a:t>
            </a:r>
            <a:r>
              <a:rPr lang="en-US" b="1" dirty="0" err="1" smtClean="0"/>
              <a:t>Vahan</a:t>
            </a:r>
            <a:r>
              <a:rPr lang="en-US" b="1" dirty="0" smtClean="0"/>
              <a:t> differ from his siblings?</a:t>
            </a:r>
          </a:p>
          <a:p>
            <a:endParaRPr lang="en-US" b="1" dirty="0"/>
          </a:p>
          <a:p>
            <a:r>
              <a:rPr lang="en-US" b="1" dirty="0" smtClean="0"/>
              <a:t>Why does Uncle </a:t>
            </a:r>
            <a:r>
              <a:rPr lang="en-US" b="1" dirty="0" err="1" smtClean="0"/>
              <a:t>Mumpreh</a:t>
            </a:r>
            <a:r>
              <a:rPr lang="en-US" b="1" dirty="0" smtClean="0"/>
              <a:t> say, “We can’t trust them,” on page 10?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5237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cover/>
      </p:transition>
    </mc:Choice>
    <mc:Fallback xmlns="">
      <p:transition>
        <p:cov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solidFill>
                  <a:srgbClr val="7030A0"/>
                </a:solidFill>
              </a:rPr>
              <a:t>Chapter 3</a:t>
            </a:r>
            <a:endParaRPr lang="en-US" sz="6000" b="1" dirty="0">
              <a:solidFill>
                <a:srgbClr val="7030A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Discussion Leader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813103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cover/>
      </p:transition>
    </mc:Choice>
    <mc:Fallback xmlns="">
      <p:transition>
        <p:cover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354"/>
            <a:ext cx="8229600" cy="757646"/>
          </a:xfrm>
        </p:spPr>
        <p:txBody>
          <a:bodyPr>
            <a:normAutofit fontScale="90000"/>
          </a:bodyPr>
          <a:lstStyle/>
          <a:p>
            <a:r>
              <a:rPr lang="en-US" sz="4800" b="1" dirty="0" smtClean="0">
                <a:solidFill>
                  <a:srgbClr val="7030A0"/>
                </a:solidFill>
              </a:rPr>
              <a:t>Summary 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6172200"/>
          </a:xfrm>
        </p:spPr>
        <p:txBody>
          <a:bodyPr>
            <a:noAutofit/>
          </a:bodyPr>
          <a:lstStyle/>
          <a:p>
            <a:r>
              <a:rPr lang="en-US" sz="2400" b="1" dirty="0" smtClean="0"/>
              <a:t>In the spring of 1915, policemen took </a:t>
            </a:r>
            <a:r>
              <a:rPr lang="en-US" sz="2400" b="1" dirty="0" err="1" smtClean="0"/>
              <a:t>Vahan’s</a:t>
            </a:r>
            <a:r>
              <a:rPr lang="en-US" sz="2400" b="1" dirty="0" smtClean="0"/>
              <a:t> father away</a:t>
            </a:r>
          </a:p>
          <a:p>
            <a:r>
              <a:rPr lang="en-US" sz="2400" b="1" dirty="0" smtClean="0"/>
              <a:t>His father’s name is </a:t>
            </a:r>
            <a:r>
              <a:rPr lang="en-US" sz="2400" b="1" dirty="0" err="1" smtClean="0"/>
              <a:t>Sarkis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Kenderian</a:t>
            </a:r>
            <a:endParaRPr lang="en-US" sz="2400" b="1" dirty="0" smtClean="0"/>
          </a:p>
          <a:p>
            <a:r>
              <a:rPr lang="en-US" sz="2400" b="1" dirty="0" err="1" smtClean="0"/>
              <a:t>Vahan’s</a:t>
            </a:r>
            <a:r>
              <a:rPr lang="en-US" sz="2400" b="1" dirty="0" smtClean="0"/>
              <a:t> grandmother, </a:t>
            </a:r>
            <a:r>
              <a:rPr lang="en-US" sz="2400" b="1" dirty="0" err="1" smtClean="0"/>
              <a:t>Toumia</a:t>
            </a:r>
            <a:r>
              <a:rPr lang="en-US" sz="2400" b="1" dirty="0" smtClean="0"/>
              <a:t> is the wisest and most respected in the family and assured </a:t>
            </a:r>
            <a:r>
              <a:rPr lang="en-US" sz="2400" b="1" dirty="0" err="1" smtClean="0"/>
              <a:t>Vahan’s</a:t>
            </a:r>
            <a:r>
              <a:rPr lang="en-US" sz="2400" b="1" dirty="0" smtClean="0"/>
              <a:t> mother that he will be back</a:t>
            </a:r>
          </a:p>
          <a:p>
            <a:r>
              <a:rPr lang="en-US" sz="2400" b="1" dirty="0" err="1" smtClean="0"/>
              <a:t>Vahan’s</a:t>
            </a:r>
            <a:r>
              <a:rPr lang="en-US" sz="2400" b="1" dirty="0" smtClean="0"/>
              <a:t> father does not return</a:t>
            </a:r>
          </a:p>
          <a:p>
            <a:r>
              <a:rPr lang="en-US" sz="2400" b="1" dirty="0" err="1" smtClean="0"/>
              <a:t>Vahan</a:t>
            </a:r>
            <a:r>
              <a:rPr lang="en-US" sz="2400" b="1" dirty="0"/>
              <a:t> </a:t>
            </a:r>
            <a:r>
              <a:rPr lang="en-US" sz="2400" b="1" dirty="0" smtClean="0"/>
              <a:t>is worried</a:t>
            </a:r>
          </a:p>
          <a:p>
            <a:r>
              <a:rPr lang="en-US" sz="2400" b="1" dirty="0" smtClean="0"/>
              <a:t>The audience sees </a:t>
            </a:r>
            <a:r>
              <a:rPr lang="en-US" sz="2400" b="1" dirty="0" err="1" smtClean="0"/>
              <a:t>Vahan</a:t>
            </a:r>
            <a:r>
              <a:rPr lang="en-US" sz="2400" b="1" dirty="0" smtClean="0"/>
              <a:t> is more of a child than he realizes and he goes to see his mother because he is afraid</a:t>
            </a:r>
          </a:p>
          <a:p>
            <a:r>
              <a:rPr lang="en-US" sz="2400" b="1" dirty="0" smtClean="0"/>
              <a:t>She assures </a:t>
            </a:r>
            <a:r>
              <a:rPr lang="en-US" sz="2400" b="1" dirty="0" err="1" smtClean="0"/>
              <a:t>Vahan</a:t>
            </a:r>
            <a:r>
              <a:rPr lang="en-US" sz="2400" b="1" dirty="0" smtClean="0"/>
              <a:t> that his father is away on business as usual and she is not worried</a:t>
            </a:r>
          </a:p>
          <a:p>
            <a:r>
              <a:rPr lang="en-US" sz="2400" b="1" dirty="0" err="1" smtClean="0"/>
              <a:t>Vahan</a:t>
            </a:r>
            <a:r>
              <a:rPr lang="en-US" sz="2400" b="1" dirty="0" smtClean="0"/>
              <a:t> feels better but he doesn’t believe his mother</a:t>
            </a:r>
          </a:p>
          <a:p>
            <a:r>
              <a:rPr lang="en-US" sz="2400" b="1" dirty="0" smtClean="0"/>
              <a:t>His city began to change for the worse</a:t>
            </a:r>
          </a:p>
          <a:p>
            <a:r>
              <a:rPr lang="en-US" sz="2400" b="1" dirty="0" smtClean="0"/>
              <a:t>Uncle </a:t>
            </a:r>
            <a:r>
              <a:rPr lang="en-US" sz="2400" b="1" dirty="0" err="1" smtClean="0"/>
              <a:t>Mumpreh</a:t>
            </a:r>
            <a:r>
              <a:rPr lang="en-US" sz="2400" b="1" dirty="0" smtClean="0"/>
              <a:t> is arrested for being a revolutionary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166006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cover/>
      </p:transition>
    </mc:Choice>
    <mc:Fallback xmlns="">
      <p:transition>
        <p:cov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 smtClean="0">
                <a:solidFill>
                  <a:srgbClr val="7030A0"/>
                </a:solidFill>
              </a:rPr>
              <a:t>Vocabulary 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800" b="1" dirty="0" smtClean="0"/>
              <a:t>Page 11 </a:t>
            </a:r>
            <a:r>
              <a:rPr lang="en-US" sz="4800" b="1" u="sng" dirty="0" smtClean="0"/>
              <a:t>gendarmes</a:t>
            </a:r>
            <a:r>
              <a:rPr lang="en-US" sz="4800" b="1" dirty="0" smtClean="0"/>
              <a:t>: policemen</a:t>
            </a:r>
          </a:p>
          <a:p>
            <a:r>
              <a:rPr lang="en-US" sz="4800" b="1" dirty="0" smtClean="0"/>
              <a:t>Page 12 </a:t>
            </a:r>
            <a:r>
              <a:rPr lang="en-US" sz="4800" b="1" u="sng" dirty="0" smtClean="0"/>
              <a:t>antidote</a:t>
            </a:r>
            <a:r>
              <a:rPr lang="en-US" sz="4800" b="1" dirty="0" smtClean="0"/>
              <a:t>: cure, remedy</a:t>
            </a:r>
          </a:p>
          <a:p>
            <a:r>
              <a:rPr lang="en-US" sz="4800" b="1" dirty="0" smtClean="0"/>
              <a:t>Page 14 </a:t>
            </a:r>
            <a:r>
              <a:rPr lang="en-US" sz="4800" b="1" u="sng" dirty="0" smtClean="0"/>
              <a:t>renown</a:t>
            </a:r>
            <a:r>
              <a:rPr lang="en-US" sz="4800" b="1" dirty="0" smtClean="0"/>
              <a:t>: reputable, famous, well known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14708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cover/>
      </p:transition>
    </mc:Choice>
    <mc:Fallback xmlns="">
      <p:transition>
        <p:cov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 smtClean="0">
                <a:solidFill>
                  <a:srgbClr val="7030A0"/>
                </a:solidFill>
              </a:rPr>
              <a:t>Characterization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lnSpcReduction="10000"/>
          </a:bodyPr>
          <a:lstStyle/>
          <a:p>
            <a:r>
              <a:rPr lang="en-US" sz="3600" b="1" dirty="0" err="1" smtClean="0"/>
              <a:t>Sarkis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Kenderian</a:t>
            </a:r>
            <a:endParaRPr lang="en-US" sz="3600" b="1" dirty="0" smtClean="0"/>
          </a:p>
          <a:p>
            <a:r>
              <a:rPr lang="en-US" sz="3600" b="1" dirty="0" smtClean="0"/>
              <a:t>Indirect Characterization: “It’s nothing…” (confident)</a:t>
            </a:r>
          </a:p>
          <a:p>
            <a:r>
              <a:rPr lang="en-US" sz="3600" b="1" dirty="0" smtClean="0"/>
              <a:t>Uncle </a:t>
            </a:r>
            <a:r>
              <a:rPr lang="en-US" sz="3600" b="1" dirty="0" err="1" smtClean="0"/>
              <a:t>Mumpreh</a:t>
            </a:r>
            <a:r>
              <a:rPr lang="en-US" sz="3600" b="1" dirty="0" smtClean="0"/>
              <a:t> says, “He knows more about running this city than they do” (page 12) which indicates </a:t>
            </a:r>
            <a:r>
              <a:rPr lang="en-US" sz="3600" b="1" dirty="0" err="1" smtClean="0"/>
              <a:t>Vahan’s</a:t>
            </a:r>
            <a:r>
              <a:rPr lang="en-US" sz="3600" b="1" dirty="0" smtClean="0"/>
              <a:t> father is powerful and respected</a:t>
            </a:r>
          </a:p>
          <a:p>
            <a:r>
              <a:rPr lang="en-US" sz="3600" b="1" dirty="0" smtClean="0"/>
              <a:t>Mother: (direct characterization) hazel eyes, brown hair, tender smile, worrier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5593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cover/>
      </p:transition>
    </mc:Choice>
    <mc:Fallback xmlns="">
      <p:transition>
        <p:cov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7030A0"/>
                </a:solidFill>
              </a:rPr>
              <a:t>Literary Terms</a:t>
            </a:r>
            <a:endParaRPr lang="en-US" sz="4800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b="1" u="sng" dirty="0" smtClean="0"/>
              <a:t>Foreshadowing</a:t>
            </a:r>
            <a:r>
              <a:rPr lang="en-US" sz="4400" b="1" dirty="0" smtClean="0"/>
              <a:t> page 14: stores closed, heard gun shots, screams, houses burned down, no more school, stay home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1033291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cover/>
      </p:transition>
    </mc:Choice>
    <mc:Fallback xmlns="">
      <p:transition>
        <p:cov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 smtClean="0">
                <a:solidFill>
                  <a:srgbClr val="7030A0"/>
                </a:solidFill>
              </a:rPr>
              <a:t>Passages 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Page 14 to top of 15 “There was no question now that this was our Adana…”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1422829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cover/>
      </p:transition>
    </mc:Choice>
    <mc:Fallback xmlns="">
      <p:transition>
        <p:cov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640080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FF0000"/>
                </a:solidFill>
              </a:rPr>
              <a:t>Summary</a:t>
            </a:r>
            <a:r>
              <a:rPr lang="en-US" sz="3400" dirty="0" smtClean="0"/>
              <a:t>:</a:t>
            </a:r>
            <a:endParaRPr lang="en-US" sz="3400" dirty="0"/>
          </a:p>
          <a:p>
            <a:r>
              <a:rPr lang="en-US" sz="4500" b="1" dirty="0" smtClean="0"/>
              <a:t>Armenia is between Europe and Asia</a:t>
            </a:r>
          </a:p>
          <a:p>
            <a:r>
              <a:rPr lang="en-US" sz="4500" b="1" dirty="0" smtClean="0"/>
              <a:t>Throughout history-many invaders</a:t>
            </a:r>
          </a:p>
          <a:p>
            <a:r>
              <a:rPr lang="en-US" sz="4500" b="1" dirty="0" smtClean="0"/>
              <a:t>Ottoman Empire (Muslim Turks) 16</a:t>
            </a:r>
            <a:r>
              <a:rPr lang="en-US" sz="4500" b="1" baseline="30000" dirty="0" smtClean="0"/>
              <a:t>th</a:t>
            </a:r>
            <a:r>
              <a:rPr lang="en-US" sz="4500" b="1" dirty="0" smtClean="0"/>
              <a:t> century</a:t>
            </a:r>
          </a:p>
          <a:p>
            <a:r>
              <a:rPr lang="en-US" sz="4500" b="1" dirty="0" smtClean="0"/>
              <a:t>By 1900s Muslim Turks Considered Armenian Christians inferior and a threat to government’s security</a:t>
            </a:r>
          </a:p>
          <a:p>
            <a:r>
              <a:rPr lang="en-US" sz="4500" b="1" dirty="0" smtClean="0"/>
              <a:t>Muslim Turks feared Armenian oppression would draw attention to European powers (weaken already weak Ottoman Empire)</a:t>
            </a:r>
          </a:p>
          <a:p>
            <a:r>
              <a:rPr lang="en-US" sz="4500" b="1" dirty="0" smtClean="0"/>
              <a:t>Turkish leaders gave more rights back in 1908-lasted two years</a:t>
            </a:r>
          </a:p>
          <a:p>
            <a:r>
              <a:rPr lang="en-US" sz="4500" b="1" dirty="0" smtClean="0"/>
              <a:t>Decided to remove threat of European interference </a:t>
            </a:r>
          </a:p>
          <a:p>
            <a:r>
              <a:rPr lang="en-US" sz="4500" b="1" dirty="0" smtClean="0"/>
              <a:t>Destroyed non-Muslim minorities (massacres and genocide)</a:t>
            </a:r>
          </a:p>
          <a:p>
            <a:r>
              <a:rPr lang="en-US" sz="4500" b="1" dirty="0" smtClean="0"/>
              <a:t>Muslim superiority</a:t>
            </a:r>
          </a:p>
          <a:p>
            <a:r>
              <a:rPr lang="en-US" sz="4500" b="1" dirty="0" smtClean="0"/>
              <a:t>Book told through the eyes of a twelve year old Armenian</a:t>
            </a:r>
          </a:p>
          <a:p>
            <a:endParaRPr lang="en-US" sz="4500" dirty="0" smtClean="0"/>
          </a:p>
          <a:p>
            <a:pPr marL="0" indent="0">
              <a:buNone/>
            </a:pPr>
            <a:endParaRPr lang="en-US" sz="4500" dirty="0"/>
          </a:p>
        </p:txBody>
      </p:sp>
    </p:spTree>
    <p:extLst>
      <p:ext uri="{BB962C8B-B14F-4D97-AF65-F5344CB8AC3E}">
        <p14:creationId xmlns:p14="http://schemas.microsoft.com/office/powerpoint/2010/main" val="4244666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cover/>
      </p:transition>
    </mc:Choice>
    <mc:Fallback xmlns="">
      <p:transition>
        <p:cov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 smtClean="0">
                <a:solidFill>
                  <a:srgbClr val="7030A0"/>
                </a:solidFill>
              </a:rPr>
              <a:t>Questions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500" b="1" dirty="0" smtClean="0"/>
              <a:t>What does </a:t>
            </a:r>
            <a:r>
              <a:rPr lang="en-US" sz="3500" b="1" dirty="0" err="1" smtClean="0"/>
              <a:t>Vahan</a:t>
            </a:r>
            <a:r>
              <a:rPr lang="en-US" sz="3500" b="1" dirty="0" smtClean="0"/>
              <a:t> mean? What happened in Adana?</a:t>
            </a:r>
          </a:p>
          <a:p>
            <a:endParaRPr lang="en-US" sz="3500" b="1" dirty="0"/>
          </a:p>
          <a:p>
            <a:endParaRPr lang="en-US" sz="3500" b="1" dirty="0" smtClean="0"/>
          </a:p>
          <a:p>
            <a:r>
              <a:rPr lang="en-US" sz="3500" b="1" dirty="0" smtClean="0"/>
              <a:t>Why does </a:t>
            </a:r>
            <a:r>
              <a:rPr lang="en-US" sz="3500" b="1" dirty="0" err="1" smtClean="0"/>
              <a:t>Vahan</a:t>
            </a:r>
            <a:r>
              <a:rPr lang="en-US" sz="3500" b="1" dirty="0" smtClean="0"/>
              <a:t> feel better after talking to his mother, but reveals that everything she said was a lie?</a:t>
            </a:r>
          </a:p>
          <a:p>
            <a:endParaRPr lang="en-US" sz="3500" b="1" dirty="0"/>
          </a:p>
          <a:p>
            <a:r>
              <a:rPr lang="en-US" sz="3500" b="1" dirty="0" smtClean="0"/>
              <a:t>What clues are given that </a:t>
            </a:r>
            <a:r>
              <a:rPr lang="en-US" sz="3500" b="1" dirty="0" err="1" smtClean="0"/>
              <a:t>Vahan’s</a:t>
            </a:r>
            <a:r>
              <a:rPr lang="en-US" sz="3500" b="1" dirty="0" smtClean="0"/>
              <a:t> childhood will soon be coming to an end?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6941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cover/>
      </p:transition>
    </mc:Choice>
    <mc:Fallback xmlns="">
      <p:transition>
        <p:cov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>
                <a:solidFill>
                  <a:schemeClr val="accent6">
                    <a:lumMod val="75000"/>
                  </a:schemeClr>
                </a:solidFill>
              </a:rPr>
              <a:t>Chapter 4</a:t>
            </a:r>
            <a:endParaRPr lang="en-US" sz="66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Discussion Leader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526747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cover/>
      </p:transition>
    </mc:Choice>
    <mc:Fallback xmlns="">
      <p:transition>
        <p:cover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-228600"/>
            <a:ext cx="8229600" cy="1143000"/>
          </a:xfrm>
        </p:spPr>
        <p:txBody>
          <a:bodyPr/>
          <a:lstStyle/>
          <a:p>
            <a:r>
              <a:rPr lang="en-US" sz="6000" b="1" dirty="0" smtClean="0">
                <a:solidFill>
                  <a:schemeClr val="accent6">
                    <a:lumMod val="75000"/>
                  </a:schemeClr>
                </a:solidFill>
              </a:rPr>
              <a:t>Summary </a:t>
            </a:r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8686800" cy="6172200"/>
          </a:xfrm>
        </p:spPr>
        <p:txBody>
          <a:bodyPr>
            <a:noAutofit/>
          </a:bodyPr>
          <a:lstStyle/>
          <a:p>
            <a:r>
              <a:rPr lang="en-US" sz="1900" b="1" dirty="0" smtClean="0"/>
              <a:t>The gendarmes (police) took Uncle </a:t>
            </a:r>
            <a:r>
              <a:rPr lang="en-US" sz="1900" b="1" dirty="0" err="1" smtClean="0"/>
              <a:t>Mumpreh</a:t>
            </a:r>
            <a:r>
              <a:rPr lang="en-US" sz="1900" b="1" dirty="0" smtClean="0"/>
              <a:t> away-accused of being a revolutionary </a:t>
            </a:r>
          </a:p>
          <a:p>
            <a:r>
              <a:rPr lang="en-US" sz="1900" b="1" dirty="0" smtClean="0"/>
              <a:t>All of the rumors were true about the massacres/screams/suffering</a:t>
            </a:r>
          </a:p>
          <a:p>
            <a:r>
              <a:rPr lang="en-US" sz="1900" b="1" dirty="0" smtClean="0"/>
              <a:t>It was only the beginning for </a:t>
            </a:r>
            <a:r>
              <a:rPr lang="en-US" sz="1900" b="1" dirty="0" err="1" smtClean="0"/>
              <a:t>Vahan</a:t>
            </a:r>
            <a:endParaRPr lang="en-US" sz="1900" b="1" dirty="0" smtClean="0"/>
          </a:p>
          <a:p>
            <a:r>
              <a:rPr lang="en-US" sz="1900" b="1" dirty="0" smtClean="0"/>
              <a:t>Providence of Van –</a:t>
            </a:r>
            <a:r>
              <a:rPr lang="en-US" sz="1900" b="1" dirty="0" err="1" smtClean="0"/>
              <a:t>Selim</a:t>
            </a:r>
            <a:r>
              <a:rPr lang="en-US" sz="1900" b="1" dirty="0" smtClean="0"/>
              <a:t> </a:t>
            </a:r>
            <a:r>
              <a:rPr lang="en-US" sz="1900" b="1" dirty="0" err="1" smtClean="0"/>
              <a:t>Bey</a:t>
            </a:r>
            <a:r>
              <a:rPr lang="en-US" sz="1900" b="1" dirty="0" smtClean="0"/>
              <a:t> governor-murdered thousands of Armenians</a:t>
            </a:r>
          </a:p>
          <a:p>
            <a:r>
              <a:rPr lang="en-US" sz="1900" b="1" dirty="0" smtClean="0"/>
              <a:t> </a:t>
            </a:r>
            <a:r>
              <a:rPr lang="en-US" sz="1900" b="1" dirty="0"/>
              <a:t>H</a:t>
            </a:r>
            <a:r>
              <a:rPr lang="en-US" sz="1900" b="1" dirty="0" smtClean="0"/>
              <a:t>undred of Armenians marching through with Turkish soldiers/police –husbands and fathers killed</a:t>
            </a:r>
          </a:p>
          <a:p>
            <a:r>
              <a:rPr lang="en-US" sz="1900" b="1" dirty="0" err="1" smtClean="0"/>
              <a:t>Karnig</a:t>
            </a:r>
            <a:r>
              <a:rPr lang="en-US" sz="1900" b="1" dirty="0" smtClean="0"/>
              <a:t> (houseman) disappeared-No one tells </a:t>
            </a:r>
            <a:r>
              <a:rPr lang="en-US" sz="1900" b="1" dirty="0" err="1" smtClean="0"/>
              <a:t>Vahan</a:t>
            </a:r>
            <a:r>
              <a:rPr lang="en-US" sz="1900" b="1" dirty="0"/>
              <a:t> </a:t>
            </a:r>
            <a:r>
              <a:rPr lang="en-US" sz="1900" b="1" dirty="0" smtClean="0"/>
              <a:t>(sheltered) </a:t>
            </a:r>
            <a:r>
              <a:rPr lang="en-US" sz="1900" b="1" dirty="0" err="1" smtClean="0"/>
              <a:t>Oskina</a:t>
            </a:r>
            <a:r>
              <a:rPr lang="en-US" sz="1900" b="1" dirty="0" smtClean="0"/>
              <a:t> informs him he committed suicide  by hanging himself after discovering his family was killed</a:t>
            </a:r>
          </a:p>
          <a:p>
            <a:r>
              <a:rPr lang="en-US" sz="1900" b="1" dirty="0" smtClean="0"/>
              <a:t>All men were shot on the way (march) to </a:t>
            </a:r>
            <a:r>
              <a:rPr lang="en-US" sz="1900" b="1" dirty="0" err="1" smtClean="0"/>
              <a:t>Diarbekir</a:t>
            </a:r>
            <a:r>
              <a:rPr lang="en-US" sz="1900" b="1" dirty="0" smtClean="0"/>
              <a:t>- </a:t>
            </a:r>
            <a:r>
              <a:rPr lang="en-US" sz="1900" b="1" dirty="0" err="1" smtClean="0"/>
              <a:t>Vahan’s</a:t>
            </a:r>
            <a:r>
              <a:rPr lang="en-US" sz="1900" b="1" dirty="0" smtClean="0"/>
              <a:t> father is assumed dead</a:t>
            </a:r>
          </a:p>
          <a:p>
            <a:r>
              <a:rPr lang="en-US" sz="1900" b="1" dirty="0" smtClean="0"/>
              <a:t>8-900 Armenians marching through </a:t>
            </a:r>
            <a:r>
              <a:rPr lang="en-US" sz="1900" b="1" dirty="0" err="1" smtClean="0"/>
              <a:t>Bitlis</a:t>
            </a:r>
            <a:r>
              <a:rPr lang="en-US" sz="1900" b="1" dirty="0" smtClean="0"/>
              <a:t> </a:t>
            </a:r>
          </a:p>
          <a:p>
            <a:r>
              <a:rPr lang="en-US" sz="1900" b="1" dirty="0" err="1" smtClean="0"/>
              <a:t>Tavel</a:t>
            </a:r>
            <a:r>
              <a:rPr lang="en-US" sz="1900" b="1" dirty="0" smtClean="0"/>
              <a:t> and </a:t>
            </a:r>
            <a:r>
              <a:rPr lang="en-US" sz="1900" b="1" dirty="0" err="1" smtClean="0"/>
              <a:t>Diran</a:t>
            </a:r>
            <a:r>
              <a:rPr lang="en-US" sz="1900" b="1" dirty="0" smtClean="0"/>
              <a:t> want to fight back; </a:t>
            </a:r>
            <a:r>
              <a:rPr lang="en-US" sz="1900" b="1" dirty="0" err="1" smtClean="0"/>
              <a:t>Sisak</a:t>
            </a:r>
            <a:r>
              <a:rPr lang="en-US" sz="1900" b="1" dirty="0" smtClean="0"/>
              <a:t> wants to </a:t>
            </a:r>
            <a:r>
              <a:rPr lang="en-US" sz="1900" b="1" dirty="0" err="1" smtClean="0"/>
              <a:t>esacpe</a:t>
            </a:r>
            <a:r>
              <a:rPr lang="en-US" sz="1900" b="1" dirty="0" smtClean="0"/>
              <a:t>- venerable grandmother believes all will be fine because of power of </a:t>
            </a:r>
            <a:r>
              <a:rPr lang="en-US" sz="1900" b="1" dirty="0" err="1" smtClean="0"/>
              <a:t>Vahan’s</a:t>
            </a:r>
            <a:r>
              <a:rPr lang="en-US" sz="1900" b="1" dirty="0" smtClean="0"/>
              <a:t> father</a:t>
            </a:r>
          </a:p>
          <a:p>
            <a:r>
              <a:rPr lang="en-US" sz="1900" b="1" dirty="0" smtClean="0"/>
              <a:t>Uncle </a:t>
            </a:r>
            <a:r>
              <a:rPr lang="en-US" sz="1900" b="1" dirty="0" err="1" smtClean="0"/>
              <a:t>Mumpreh</a:t>
            </a:r>
            <a:r>
              <a:rPr lang="en-US" sz="1900" b="1" dirty="0" smtClean="0"/>
              <a:t> was brought home with burns on his face and hands which indicates he’s been tortured</a:t>
            </a:r>
          </a:p>
          <a:p>
            <a:r>
              <a:rPr lang="en-US" sz="1900" b="1" dirty="0" smtClean="0"/>
              <a:t>Gives the women bags of poison just in case they need it, and the next morning he was gone again</a:t>
            </a:r>
          </a:p>
          <a:p>
            <a:endParaRPr lang="en-US" sz="1700" dirty="0" smtClean="0"/>
          </a:p>
          <a:p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4073759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cover/>
      </p:transition>
    </mc:Choice>
    <mc:Fallback xmlns="">
      <p:transition>
        <p:cov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 smtClean="0">
                <a:solidFill>
                  <a:schemeClr val="accent6">
                    <a:lumMod val="75000"/>
                  </a:schemeClr>
                </a:solidFill>
              </a:rPr>
              <a:t>Vocabulary </a:t>
            </a:r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/>
              <a:t>Fortress: any place of exceptional security</a:t>
            </a:r>
          </a:p>
          <a:p>
            <a:r>
              <a:rPr lang="en-US" sz="4400" b="1" dirty="0" smtClean="0"/>
              <a:t>Haggard: worn; fatigued; exhausted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2081998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cover/>
      </p:transition>
    </mc:Choice>
    <mc:Fallback xmlns="">
      <p:transition>
        <p:cov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b="1" dirty="0" smtClean="0">
                <a:solidFill>
                  <a:schemeClr val="accent6">
                    <a:lumMod val="75000"/>
                  </a:schemeClr>
                </a:solidFill>
              </a:rPr>
              <a:t>Characterization</a:t>
            </a:r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smtClean="0"/>
              <a:t>Direct Characterization:</a:t>
            </a:r>
          </a:p>
          <a:p>
            <a:r>
              <a:rPr lang="en-US" b="1" dirty="0" smtClean="0"/>
              <a:t>Page 16 </a:t>
            </a:r>
            <a:r>
              <a:rPr lang="en-US" b="1" u="sng" dirty="0" smtClean="0"/>
              <a:t>Uncle </a:t>
            </a:r>
            <a:r>
              <a:rPr lang="en-US" b="1" u="sng" dirty="0" err="1" smtClean="0"/>
              <a:t>Mumpreh</a:t>
            </a:r>
            <a:r>
              <a:rPr lang="en-US" b="1" u="sng" dirty="0" smtClean="0"/>
              <a:t>- </a:t>
            </a:r>
            <a:r>
              <a:rPr lang="en-US" b="1" dirty="0" smtClean="0"/>
              <a:t>father’s younger brother</a:t>
            </a:r>
          </a:p>
          <a:p>
            <a:r>
              <a:rPr lang="en-US" b="1" dirty="0" smtClean="0"/>
              <a:t>Comedian, black sheep</a:t>
            </a:r>
          </a:p>
          <a:p>
            <a:r>
              <a:rPr lang="en-US" b="1" dirty="0" err="1" smtClean="0"/>
              <a:t>Vahan</a:t>
            </a:r>
            <a:r>
              <a:rPr lang="en-US" b="1" dirty="0" smtClean="0"/>
              <a:t> and Uncle </a:t>
            </a:r>
            <a:r>
              <a:rPr lang="en-US" b="1" dirty="0" err="1" smtClean="0"/>
              <a:t>Mumpreh</a:t>
            </a:r>
            <a:r>
              <a:rPr lang="en-US" b="1" dirty="0" smtClean="0"/>
              <a:t> relate (both feel they are black sheep in family)</a:t>
            </a:r>
          </a:p>
          <a:p>
            <a:r>
              <a:rPr lang="en-US" b="1" dirty="0" smtClean="0"/>
              <a:t>Gifted student; dropped out of medical school</a:t>
            </a:r>
          </a:p>
          <a:p>
            <a:r>
              <a:rPr lang="en-US" b="1" dirty="0" smtClean="0"/>
              <a:t>Page 17-18 </a:t>
            </a:r>
            <a:r>
              <a:rPr lang="en-US" b="1" u="sng" dirty="0" err="1" smtClean="0"/>
              <a:t>Oskina</a:t>
            </a:r>
            <a:r>
              <a:rPr lang="en-US" b="1" dirty="0" smtClean="0"/>
              <a:t> tomboy; protective, motherly, mature</a:t>
            </a:r>
          </a:p>
          <a:p>
            <a:endParaRPr lang="en-US" b="1" dirty="0" smtClean="0"/>
          </a:p>
          <a:p>
            <a:r>
              <a:rPr lang="en-US" b="1" dirty="0" smtClean="0"/>
              <a:t>Indirect Characterization: helps struggling people with minor medical issues</a:t>
            </a:r>
          </a:p>
          <a:p>
            <a:r>
              <a:rPr lang="en-US" b="1" dirty="0" smtClean="0"/>
              <a:t>Page 17 </a:t>
            </a:r>
            <a:r>
              <a:rPr lang="en-US" b="1" u="sng" dirty="0" err="1" smtClean="0"/>
              <a:t>Selim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Bey</a:t>
            </a:r>
            <a:r>
              <a:rPr lang="en-US" b="1" dirty="0" smtClean="0"/>
              <a:t>-governor of Van murdered Armenians by the thousands </a:t>
            </a:r>
          </a:p>
          <a:p>
            <a:r>
              <a:rPr lang="en-US" b="1" dirty="0" smtClean="0"/>
              <a:t>Page 18 </a:t>
            </a:r>
            <a:r>
              <a:rPr lang="en-US" b="1" u="sng" dirty="0" err="1" smtClean="0"/>
              <a:t>Karnig</a:t>
            </a:r>
            <a:r>
              <a:rPr lang="en-US" b="1" dirty="0" smtClean="0"/>
              <a:t>: houseman hung himself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735503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cover/>
      </p:transition>
    </mc:Choice>
    <mc:Fallback xmlns="">
      <p:transition>
        <p:cov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solidFill>
                  <a:schemeClr val="accent6">
                    <a:lumMod val="75000"/>
                  </a:schemeClr>
                </a:solidFill>
              </a:rPr>
              <a:t>Literary Terms</a:t>
            </a:r>
            <a:endParaRPr lang="en-US" sz="6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Page 21 </a:t>
            </a:r>
            <a:r>
              <a:rPr lang="en-US" sz="3600" b="1" u="sng" dirty="0" smtClean="0"/>
              <a:t>Foreshadowing</a:t>
            </a:r>
            <a:r>
              <a:rPr lang="en-US" sz="3600" b="1" dirty="0" smtClean="0"/>
              <a:t>: Uncle </a:t>
            </a:r>
            <a:r>
              <a:rPr lang="en-US" sz="3600" b="1" dirty="0" err="1" smtClean="0"/>
              <a:t>Mumpreh</a:t>
            </a:r>
            <a:r>
              <a:rPr lang="en-US" sz="3600" b="1" dirty="0" smtClean="0"/>
              <a:t> gives the women in his family bags of poison to wear around their necks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322405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cover/>
      </p:transition>
    </mc:Choice>
    <mc:Fallback xmlns="">
      <p:transition>
        <p:cov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b="1" dirty="0" smtClean="0">
                <a:solidFill>
                  <a:schemeClr val="accent6">
                    <a:lumMod val="75000"/>
                  </a:schemeClr>
                </a:solidFill>
              </a:rPr>
              <a:t>Passages</a:t>
            </a:r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b="1" dirty="0" smtClean="0"/>
              <a:t>…”Eight or nine hundred of them, all Armenian, with soldiers and gendarmes on either side” (19).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457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cover/>
      </p:transition>
    </mc:Choice>
    <mc:Fallback xmlns="">
      <p:transition>
        <p:cov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sz="6000" b="1" dirty="0" smtClean="0">
                <a:solidFill>
                  <a:schemeClr val="accent6">
                    <a:lumMod val="75000"/>
                  </a:schemeClr>
                </a:solidFill>
              </a:rPr>
              <a:t>Questions</a:t>
            </a:r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Page 20 What do the burns on Uncle </a:t>
            </a:r>
            <a:r>
              <a:rPr lang="en-US" sz="3600" b="1" dirty="0" err="1" smtClean="0"/>
              <a:t>Mumpreh</a:t>
            </a:r>
            <a:r>
              <a:rPr lang="en-US" sz="3600" b="1" dirty="0" smtClean="0"/>
              <a:t> indicate as an inference you can make?</a:t>
            </a:r>
          </a:p>
          <a:p>
            <a:endParaRPr lang="en-US" sz="3600" b="1" dirty="0"/>
          </a:p>
          <a:p>
            <a:r>
              <a:rPr lang="en-US" sz="3600" b="1" dirty="0" smtClean="0"/>
              <a:t>Page 21 Why does Uncle </a:t>
            </a:r>
            <a:r>
              <a:rPr lang="en-US" sz="3600" b="1" dirty="0" err="1" smtClean="0"/>
              <a:t>Mumpreh</a:t>
            </a:r>
            <a:r>
              <a:rPr lang="en-US" sz="3600" b="1" dirty="0" smtClean="0"/>
              <a:t> disappear again?</a:t>
            </a:r>
          </a:p>
          <a:p>
            <a:endParaRPr lang="en-US" sz="3600" b="1" dirty="0"/>
          </a:p>
          <a:p>
            <a:r>
              <a:rPr lang="en-US" sz="3600" b="1" dirty="0" smtClean="0"/>
              <a:t>Page 17 Why does </a:t>
            </a:r>
            <a:r>
              <a:rPr lang="en-US" sz="3600" b="1" dirty="0" err="1" smtClean="0"/>
              <a:t>Vahan</a:t>
            </a:r>
            <a:r>
              <a:rPr lang="en-US" sz="3600" b="1" dirty="0" smtClean="0"/>
              <a:t> smile after he discovers that all men were killed on their way to </a:t>
            </a:r>
            <a:r>
              <a:rPr lang="en-US" sz="3600" b="1" dirty="0" err="1" smtClean="0"/>
              <a:t>Diarbekir</a:t>
            </a:r>
            <a:r>
              <a:rPr lang="en-US" sz="3600" b="1" dirty="0" smtClean="0"/>
              <a:t>?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831495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cover/>
      </p:transition>
    </mc:Choice>
    <mc:Fallback xmlns="">
      <p:transition>
        <p:cov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solidFill>
                  <a:srgbClr val="FF0000"/>
                </a:solidFill>
              </a:rPr>
              <a:t>Chapter Five</a:t>
            </a:r>
            <a:endParaRPr lang="en-US" sz="6000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Discussion Leader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3155807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cover/>
      </p:transition>
    </mc:Choice>
    <mc:Fallback xmlns="">
      <p:transition>
        <p:cover/>
      </p:transition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"/>
            <a:ext cx="8229600" cy="807720"/>
          </a:xfrm>
        </p:spPr>
        <p:txBody>
          <a:bodyPr>
            <a:normAutofit fontScale="90000"/>
          </a:bodyPr>
          <a:lstStyle/>
          <a:p>
            <a:r>
              <a:rPr lang="en-US" sz="6000" b="1" dirty="0" smtClean="0">
                <a:solidFill>
                  <a:srgbClr val="00B0F0"/>
                </a:solidFill>
              </a:rPr>
              <a:t>Summary </a:t>
            </a:r>
            <a:endParaRPr lang="en-US" sz="6000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Soldiers surrounded </a:t>
            </a:r>
            <a:r>
              <a:rPr lang="en-US" b="1" dirty="0" err="1" smtClean="0"/>
              <a:t>Vahan’s</a:t>
            </a:r>
            <a:r>
              <a:rPr lang="en-US" b="1" dirty="0" smtClean="0"/>
              <a:t> house</a:t>
            </a:r>
          </a:p>
          <a:p>
            <a:r>
              <a:rPr lang="en-US" b="1" dirty="0" smtClean="0"/>
              <a:t>They question his mother where Uncle </a:t>
            </a:r>
            <a:r>
              <a:rPr lang="en-US" b="1" dirty="0" err="1" smtClean="0"/>
              <a:t>Mumpreh</a:t>
            </a:r>
            <a:r>
              <a:rPr lang="en-US" b="1" dirty="0" smtClean="0"/>
              <a:t> is and if they are hiding anyone</a:t>
            </a:r>
          </a:p>
          <a:p>
            <a:r>
              <a:rPr lang="en-US" b="1" dirty="0" smtClean="0"/>
              <a:t>The soldiers ask the age of </a:t>
            </a:r>
            <a:r>
              <a:rPr lang="en-US" b="1" dirty="0" err="1" smtClean="0"/>
              <a:t>Diran</a:t>
            </a:r>
            <a:r>
              <a:rPr lang="en-US" b="1" dirty="0" smtClean="0"/>
              <a:t> (19) and Travel (17), and they take them all out to the garden and shoot </a:t>
            </a:r>
            <a:r>
              <a:rPr lang="en-US" b="1" dirty="0" err="1" smtClean="0"/>
              <a:t>Diran</a:t>
            </a:r>
            <a:r>
              <a:rPr lang="en-US" b="1" dirty="0" smtClean="0"/>
              <a:t> and </a:t>
            </a:r>
            <a:r>
              <a:rPr lang="en-US" b="1" dirty="0" err="1" smtClean="0"/>
              <a:t>Tavel</a:t>
            </a:r>
            <a:r>
              <a:rPr lang="en-US" b="1" dirty="0" smtClean="0"/>
              <a:t> </a:t>
            </a:r>
          </a:p>
          <a:p>
            <a:r>
              <a:rPr lang="en-US" b="1" dirty="0" err="1" smtClean="0"/>
              <a:t>Armenouhi</a:t>
            </a:r>
            <a:r>
              <a:rPr lang="en-US" b="1" dirty="0" smtClean="0"/>
              <a:t> rarely left her room-afraid</a:t>
            </a:r>
          </a:p>
          <a:p>
            <a:r>
              <a:rPr lang="en-US" b="1" dirty="0" smtClean="0"/>
              <a:t>The soldiers came back a week later</a:t>
            </a:r>
          </a:p>
          <a:p>
            <a:r>
              <a:rPr lang="en-US" b="1" dirty="0" smtClean="0"/>
              <a:t>They do not shoot anyone else but take </a:t>
            </a:r>
            <a:r>
              <a:rPr lang="en-US" b="1" dirty="0" err="1" smtClean="0"/>
              <a:t>Vahan</a:t>
            </a:r>
            <a:r>
              <a:rPr lang="en-US" b="1" dirty="0" smtClean="0"/>
              <a:t> and his family to </a:t>
            </a:r>
            <a:r>
              <a:rPr lang="en-US" b="1" dirty="0" err="1" smtClean="0"/>
              <a:t>Goryan’s</a:t>
            </a:r>
            <a:r>
              <a:rPr lang="en-US" b="1" dirty="0" smtClean="0"/>
              <a:t> Inn </a:t>
            </a:r>
          </a:p>
        </p:txBody>
      </p:sp>
    </p:spTree>
    <p:extLst>
      <p:ext uri="{BB962C8B-B14F-4D97-AF65-F5344CB8AC3E}">
        <p14:creationId xmlns:p14="http://schemas.microsoft.com/office/powerpoint/2010/main" val="2084639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cover/>
      </p:transition>
    </mc:Choice>
    <mc:Fallback xmlns="">
      <p:transition>
        <p:cov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b="1" dirty="0" smtClean="0">
                <a:solidFill>
                  <a:srgbClr val="FF0000"/>
                </a:solidFill>
              </a:rPr>
              <a:t>Vocabulary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92500" lnSpcReduction="20000"/>
          </a:bodyPr>
          <a:lstStyle/>
          <a:p>
            <a:r>
              <a:rPr lang="en-US" sz="3600" b="1" dirty="0" smtClean="0"/>
              <a:t>Page x </a:t>
            </a:r>
          </a:p>
          <a:p>
            <a:r>
              <a:rPr lang="en-US" sz="3600" b="1" u="sng" dirty="0" smtClean="0"/>
              <a:t>Massacre</a:t>
            </a:r>
            <a:r>
              <a:rPr lang="en-US" sz="3600" b="1" dirty="0" smtClean="0"/>
              <a:t>: mass murder </a:t>
            </a:r>
          </a:p>
          <a:p>
            <a:r>
              <a:rPr lang="en-US" sz="3600" b="1" u="sng" dirty="0" smtClean="0"/>
              <a:t>Genocide</a:t>
            </a:r>
            <a:r>
              <a:rPr lang="en-US" sz="3600" b="1" dirty="0" smtClean="0"/>
              <a:t>: the deliberate extermination of an entire group of people based on race, religion, politics, etc. </a:t>
            </a:r>
            <a:endParaRPr lang="en-US" sz="3600" b="1" dirty="0"/>
          </a:p>
          <a:p>
            <a:r>
              <a:rPr lang="en-US" sz="3600" b="1" u="sng" dirty="0" smtClean="0"/>
              <a:t>Holocaust</a:t>
            </a:r>
            <a:r>
              <a:rPr lang="en-US" sz="3600" b="1" dirty="0" smtClean="0"/>
              <a:t>: mostly referred to as the systematic mass slaughter of European Jews in Nazi concentration camps during WWII (noun)/ mass slaughter and destruction of life (by fire)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6222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cover/>
      </p:transition>
    </mc:Choice>
    <mc:Fallback xmlns="">
      <p:transition>
        <p:cov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 smtClean="0">
                <a:solidFill>
                  <a:srgbClr val="00B0F0"/>
                </a:solidFill>
              </a:rPr>
              <a:t>Vocabulary 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/>
              <a:t>Page 23 </a:t>
            </a:r>
            <a:r>
              <a:rPr lang="en-US" sz="4400" b="1" u="sng" dirty="0" smtClean="0"/>
              <a:t>Ominous</a:t>
            </a:r>
            <a:r>
              <a:rPr lang="en-US" sz="4400" b="1" dirty="0" smtClean="0"/>
              <a:t>: Threatening</a:t>
            </a:r>
            <a:endParaRPr lang="en-US" sz="4400" b="1" dirty="0"/>
          </a:p>
          <a:p>
            <a:r>
              <a:rPr lang="en-US" sz="4400" b="1" dirty="0" smtClean="0"/>
              <a:t>Page 25 </a:t>
            </a:r>
            <a:r>
              <a:rPr lang="en-US" sz="4400" b="1" u="sng" dirty="0" smtClean="0"/>
              <a:t>Pallid</a:t>
            </a:r>
            <a:r>
              <a:rPr lang="en-US" sz="4400" b="1" dirty="0" smtClean="0"/>
              <a:t>: Pale</a:t>
            </a:r>
          </a:p>
          <a:p>
            <a:r>
              <a:rPr lang="en-US" sz="4400" b="1" dirty="0" smtClean="0"/>
              <a:t>Page 30 </a:t>
            </a:r>
            <a:r>
              <a:rPr lang="en-US" sz="4400" b="1" u="sng" dirty="0" smtClean="0"/>
              <a:t>Effrontery</a:t>
            </a:r>
            <a:r>
              <a:rPr lang="en-US" sz="4400" b="1" dirty="0" smtClean="0"/>
              <a:t> (noun): arrogance, boldness, brashness, 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1686377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cover/>
      </p:transition>
    </mc:Choice>
    <mc:Fallback xmlns="">
      <p:transition>
        <p:cov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b="1" dirty="0" smtClean="0">
                <a:solidFill>
                  <a:srgbClr val="00B0F0"/>
                </a:solidFill>
              </a:rPr>
              <a:t>Characterization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Autofit/>
          </a:bodyPr>
          <a:lstStyle/>
          <a:p>
            <a:r>
              <a:rPr lang="en-US" sz="2800" b="1" u="sng" dirty="0" smtClean="0"/>
              <a:t>Direct Characterization</a:t>
            </a:r>
          </a:p>
          <a:p>
            <a:r>
              <a:rPr lang="en-US" sz="2800" b="1" u="sng" dirty="0" err="1" smtClean="0"/>
              <a:t>Diran</a:t>
            </a:r>
            <a:r>
              <a:rPr lang="en-US" sz="2800" b="1" dirty="0" smtClean="0"/>
              <a:t>: oldest son, natural leader, optimistic, 19 years old</a:t>
            </a:r>
          </a:p>
          <a:p>
            <a:r>
              <a:rPr lang="en-US" sz="2800" b="1" u="sng" dirty="0" err="1" smtClean="0"/>
              <a:t>Tavel</a:t>
            </a:r>
            <a:r>
              <a:rPr lang="en-US" sz="2800" b="1" dirty="0" smtClean="0"/>
              <a:t>: </a:t>
            </a:r>
            <a:r>
              <a:rPr lang="en-US" sz="2800" b="1" dirty="0" err="1" smtClean="0"/>
              <a:t>Diran’s</a:t>
            </a:r>
            <a:r>
              <a:rPr lang="en-US" sz="2800" b="1" dirty="0" smtClean="0"/>
              <a:t> best friend, 17 years old</a:t>
            </a:r>
          </a:p>
          <a:p>
            <a:r>
              <a:rPr lang="en-US" sz="2800" b="1" dirty="0" err="1" smtClean="0"/>
              <a:t>Oskina</a:t>
            </a:r>
            <a:r>
              <a:rPr lang="en-US" sz="2800" b="1" dirty="0" smtClean="0"/>
              <a:t>- is a lot like her father </a:t>
            </a:r>
          </a:p>
          <a:p>
            <a:endParaRPr lang="en-US" sz="2800" b="1" dirty="0" smtClean="0"/>
          </a:p>
          <a:p>
            <a:r>
              <a:rPr lang="en-US" sz="2800" b="1" u="sng" dirty="0" smtClean="0"/>
              <a:t>Indirect Characterization </a:t>
            </a:r>
          </a:p>
          <a:p>
            <a:r>
              <a:rPr lang="en-US" sz="2800" b="1" u="sng" dirty="0" err="1" smtClean="0"/>
              <a:t>Vahan</a:t>
            </a:r>
            <a:r>
              <a:rPr lang="en-US" sz="2800" b="1" dirty="0" smtClean="0"/>
              <a:t> wants to comfort his mother but is too afraid </a:t>
            </a:r>
          </a:p>
          <a:p>
            <a:r>
              <a:rPr lang="en-US" sz="2800" b="1" u="sng" dirty="0" err="1" smtClean="0"/>
              <a:t>Oskina</a:t>
            </a:r>
            <a:r>
              <a:rPr lang="en-US" sz="2800" b="1" dirty="0"/>
              <a:t> </a:t>
            </a:r>
            <a:r>
              <a:rPr lang="en-US" sz="2800" b="1" dirty="0" smtClean="0"/>
              <a:t>on page 30 questions with effrontery (arrogance) where they are being taken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962144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cover/>
      </p:transition>
    </mc:Choice>
    <mc:Fallback xmlns="">
      <p:transition>
        <p:cov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solidFill>
                  <a:srgbClr val="00B0F0"/>
                </a:solidFill>
              </a:rPr>
              <a:t>Literary Terms</a:t>
            </a:r>
            <a:endParaRPr lang="en-US" sz="6000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b="1" dirty="0" smtClean="0"/>
              <a:t>Suspense “I looked up at the street and my heart fell” (30)</a:t>
            </a:r>
          </a:p>
          <a:p>
            <a:r>
              <a:rPr lang="en-US" sz="4400" b="1" dirty="0" smtClean="0"/>
              <a:t>Setting: moving to </a:t>
            </a:r>
            <a:r>
              <a:rPr lang="en-US" sz="4400" b="1" dirty="0" err="1" smtClean="0"/>
              <a:t>Goryan’s</a:t>
            </a:r>
            <a:r>
              <a:rPr lang="en-US" sz="4400" b="1" dirty="0" smtClean="0"/>
              <a:t> Inn (30)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50746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cover/>
      </p:transition>
    </mc:Choice>
    <mc:Fallback xmlns="">
      <p:transition>
        <p:cov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>
                <a:solidFill>
                  <a:srgbClr val="00B0F0"/>
                </a:solidFill>
              </a:rPr>
              <a:t>Passage 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/>
              <a:t>Page 23 “I did not know when I opened my eyes the next morning that it was the last day of my childhood.”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239746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cover/>
      </p:transition>
    </mc:Choice>
    <mc:Fallback xmlns="">
      <p:transition>
        <p:cov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b="1" dirty="0" smtClean="0">
                <a:solidFill>
                  <a:srgbClr val="00B0F0"/>
                </a:solidFill>
              </a:rPr>
              <a:t>Questions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sz="4000" b="1" dirty="0"/>
          </a:p>
          <a:p>
            <a:r>
              <a:rPr lang="en-US" sz="4000" b="1" dirty="0" smtClean="0"/>
              <a:t>Why do the soldiers ask if they are hiding anyone?</a:t>
            </a:r>
          </a:p>
          <a:p>
            <a:pPr marL="0" indent="0">
              <a:buNone/>
            </a:pPr>
            <a:endParaRPr lang="en-US" sz="4000" b="1" dirty="0" smtClean="0"/>
          </a:p>
          <a:p>
            <a:r>
              <a:rPr lang="en-US" sz="4000" b="1" dirty="0"/>
              <a:t>Why do the soldiers kill </a:t>
            </a:r>
            <a:r>
              <a:rPr lang="en-US" sz="4000" b="1" dirty="0" err="1"/>
              <a:t>Diran</a:t>
            </a:r>
            <a:r>
              <a:rPr lang="en-US" sz="4000" b="1" dirty="0"/>
              <a:t> and </a:t>
            </a:r>
            <a:r>
              <a:rPr lang="en-US" sz="4000" b="1" dirty="0" err="1"/>
              <a:t>Tavel</a:t>
            </a:r>
            <a:r>
              <a:rPr lang="en-US" sz="4000" b="1" dirty="0" smtClean="0"/>
              <a:t>?</a:t>
            </a:r>
          </a:p>
          <a:p>
            <a:endParaRPr lang="en-US" sz="4000" b="1" dirty="0" smtClean="0"/>
          </a:p>
          <a:p>
            <a:r>
              <a:rPr lang="en-US" sz="4000" b="1" dirty="0" smtClean="0"/>
              <a:t>Why don’t they kill </a:t>
            </a:r>
            <a:r>
              <a:rPr lang="en-US" sz="4000" b="1" dirty="0" err="1" smtClean="0"/>
              <a:t>Sisak</a:t>
            </a:r>
            <a:r>
              <a:rPr lang="en-US" sz="4000" b="1" dirty="0" smtClean="0"/>
              <a:t> and </a:t>
            </a:r>
            <a:r>
              <a:rPr lang="en-US" sz="4000" b="1" dirty="0" err="1" smtClean="0"/>
              <a:t>Vahan</a:t>
            </a:r>
            <a:r>
              <a:rPr lang="en-US" sz="4000" b="1" dirty="0" smtClean="0"/>
              <a:t>?</a:t>
            </a:r>
            <a:endParaRPr lang="en-US" sz="4000" b="1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1360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cover/>
      </p:transition>
    </mc:Choice>
    <mc:Fallback xmlns="">
      <p:transition>
        <p:cov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>
                <a:solidFill>
                  <a:srgbClr val="FF0000"/>
                </a:solidFill>
              </a:rPr>
              <a:t>Characterization</a:t>
            </a:r>
            <a:endParaRPr lang="en-US" sz="6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b="1" dirty="0" smtClean="0"/>
              <a:t>Page xi</a:t>
            </a:r>
          </a:p>
          <a:p>
            <a:r>
              <a:rPr lang="en-US" sz="4800" b="1" dirty="0" smtClean="0"/>
              <a:t>Based on the true story of one child (Armenian)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4200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cover/>
      </p:transition>
    </mc:Choice>
    <mc:Fallback xmlns="">
      <p:transition>
        <p:cov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600" b="1" dirty="0" smtClean="0">
                <a:solidFill>
                  <a:srgbClr val="FF0000"/>
                </a:solidFill>
              </a:rPr>
              <a:t>Literary Terms</a:t>
            </a:r>
            <a:endParaRPr lang="en-US" sz="6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Point of View: First Person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2505762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cover/>
      </p:transition>
    </mc:Choice>
    <mc:Fallback xmlns="">
      <p:transition>
        <p:cov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</a:t>
            </a:r>
            <a:r>
              <a:rPr lang="en-US" sz="6600" b="1" dirty="0" smtClean="0">
                <a:solidFill>
                  <a:srgbClr val="FF0000"/>
                </a:solidFill>
              </a:rPr>
              <a:t>Passages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Right before the foreword begins</a:t>
            </a:r>
          </a:p>
          <a:p>
            <a:r>
              <a:rPr lang="en-US" sz="4000" b="1" dirty="0" smtClean="0"/>
              <a:t>Adolf Hitler</a:t>
            </a:r>
          </a:p>
          <a:p>
            <a:r>
              <a:rPr lang="en-US" sz="4000" b="1" dirty="0" smtClean="0"/>
              <a:t>No one remembers the extermination of people</a:t>
            </a:r>
          </a:p>
        </p:txBody>
      </p:sp>
    </p:spTree>
    <p:extLst>
      <p:ext uri="{BB962C8B-B14F-4D97-AF65-F5344CB8AC3E}">
        <p14:creationId xmlns:p14="http://schemas.microsoft.com/office/powerpoint/2010/main" val="2361391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cover/>
      </p:transition>
    </mc:Choice>
    <mc:Fallback xmlns="">
      <p:transition>
        <p:cov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b="1" dirty="0" smtClean="0">
                <a:solidFill>
                  <a:srgbClr val="FF0000"/>
                </a:solidFill>
              </a:rPr>
              <a:t>Questions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b="1" dirty="0" smtClean="0"/>
              <a:t>What does Hitler mean by this?</a:t>
            </a:r>
          </a:p>
          <a:p>
            <a:r>
              <a:rPr lang="en-US" sz="4000" b="1" dirty="0" smtClean="0"/>
              <a:t> Why is it so important to remember tragedies?</a:t>
            </a:r>
          </a:p>
          <a:p>
            <a:r>
              <a:rPr lang="en-US" sz="4000" b="1" dirty="0" smtClean="0"/>
              <a:t>What do you think the central conflict will be in this story based on the historical context?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8667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cover/>
      </p:transition>
    </mc:Choice>
    <mc:Fallback xmlns="">
      <p:transition>
        <p:cov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>
                <a:solidFill>
                  <a:srgbClr val="0070C0"/>
                </a:solidFill>
              </a:rPr>
              <a:t>Chapter One </a:t>
            </a:r>
            <a:endParaRPr lang="en-US" sz="6600" b="1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Discussion Leader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928993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cover/>
      </p:transition>
    </mc:Choice>
    <mc:Fallback xmlns="">
      <p:transition>
        <p:cover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540</TotalTime>
  <Words>1739</Words>
  <Application>Microsoft Office PowerPoint</Application>
  <PresentationFormat>On-screen Show (4:3)</PresentationFormat>
  <Paragraphs>222</Paragraphs>
  <Slides>44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7" baseType="lpstr">
      <vt:lpstr>Arial</vt:lpstr>
      <vt:lpstr>Calibri</vt:lpstr>
      <vt:lpstr>Office Theme</vt:lpstr>
      <vt:lpstr>Forgotten Fire </vt:lpstr>
      <vt:lpstr>Foreword </vt:lpstr>
      <vt:lpstr>PowerPoint Presentation</vt:lpstr>
      <vt:lpstr>Vocabulary </vt:lpstr>
      <vt:lpstr>Characterization</vt:lpstr>
      <vt:lpstr>Literary Terms</vt:lpstr>
      <vt:lpstr> Passages </vt:lpstr>
      <vt:lpstr>Questions</vt:lpstr>
      <vt:lpstr>Chapter One </vt:lpstr>
      <vt:lpstr>Summary</vt:lpstr>
      <vt:lpstr>Vocabulary </vt:lpstr>
      <vt:lpstr>Characterization</vt:lpstr>
      <vt:lpstr>Characterization</vt:lpstr>
      <vt:lpstr>Literary Terms</vt:lpstr>
      <vt:lpstr>Passages</vt:lpstr>
      <vt:lpstr>Questions</vt:lpstr>
      <vt:lpstr>Chapter Two </vt:lpstr>
      <vt:lpstr>Summary</vt:lpstr>
      <vt:lpstr>Vocabulary </vt:lpstr>
      <vt:lpstr>Characterization</vt:lpstr>
      <vt:lpstr>Literary Terms</vt:lpstr>
      <vt:lpstr>Passages</vt:lpstr>
      <vt:lpstr>Questions</vt:lpstr>
      <vt:lpstr>Chapter 3</vt:lpstr>
      <vt:lpstr>Summary </vt:lpstr>
      <vt:lpstr>Vocabulary </vt:lpstr>
      <vt:lpstr>Characterization</vt:lpstr>
      <vt:lpstr>Literary Terms</vt:lpstr>
      <vt:lpstr>Passages </vt:lpstr>
      <vt:lpstr>Questions</vt:lpstr>
      <vt:lpstr>Chapter 4</vt:lpstr>
      <vt:lpstr>Summary </vt:lpstr>
      <vt:lpstr>Vocabulary </vt:lpstr>
      <vt:lpstr>Characterization</vt:lpstr>
      <vt:lpstr>Literary Terms</vt:lpstr>
      <vt:lpstr>Passages</vt:lpstr>
      <vt:lpstr>Questions</vt:lpstr>
      <vt:lpstr>Chapter Five</vt:lpstr>
      <vt:lpstr>Summary </vt:lpstr>
      <vt:lpstr>Vocabulary </vt:lpstr>
      <vt:lpstr>Characterization</vt:lpstr>
      <vt:lpstr>Literary Terms</vt:lpstr>
      <vt:lpstr>Passage </vt:lpstr>
      <vt:lpstr>Questions</vt:lpstr>
    </vt:vector>
  </TitlesOfParts>
  <Company>Methacton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Forgotten Fire</dc:title>
  <dc:creator>van der Kwast, Lee Ann</dc:creator>
  <cp:lastModifiedBy>Daniel Hazard</cp:lastModifiedBy>
  <cp:revision>14</cp:revision>
  <dcterms:created xsi:type="dcterms:W3CDTF">2013-05-05T23:07:21Z</dcterms:created>
  <dcterms:modified xsi:type="dcterms:W3CDTF">2018-08-27T04:58:55Z</dcterms:modified>
</cp:coreProperties>
</file>